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3" r:id="rId2"/>
    <p:sldId id="256" r:id="rId3"/>
    <p:sldId id="260" r:id="rId4"/>
    <p:sldId id="261" r:id="rId5"/>
    <p:sldId id="263" r:id="rId6"/>
    <p:sldId id="258" r:id="rId7"/>
    <p:sldId id="264" r:id="rId8"/>
    <p:sldId id="266" r:id="rId9"/>
    <p:sldId id="267" r:id="rId10"/>
    <p:sldId id="268" r:id="rId11"/>
    <p:sldId id="269" r:id="rId12"/>
    <p:sldId id="312" r:id="rId13"/>
    <p:sldId id="313" r:id="rId14"/>
    <p:sldId id="294" r:id="rId15"/>
    <p:sldId id="295" r:id="rId16"/>
    <p:sldId id="296" r:id="rId17"/>
    <p:sldId id="270" r:id="rId18"/>
    <p:sldId id="271" r:id="rId19"/>
    <p:sldId id="273" r:id="rId20"/>
    <p:sldId id="300" r:id="rId21"/>
    <p:sldId id="274" r:id="rId22"/>
    <p:sldId id="275" r:id="rId23"/>
    <p:sldId id="321" r:id="rId24"/>
    <p:sldId id="317" r:id="rId25"/>
    <p:sldId id="318" r:id="rId26"/>
    <p:sldId id="302" r:id="rId27"/>
    <p:sldId id="276" r:id="rId28"/>
    <p:sldId id="297" r:id="rId29"/>
    <p:sldId id="298" r:id="rId30"/>
    <p:sldId id="277" r:id="rId31"/>
    <p:sldId id="319" r:id="rId32"/>
    <p:sldId id="299" r:id="rId33"/>
    <p:sldId id="278" r:id="rId34"/>
    <p:sldId id="279" r:id="rId35"/>
    <p:sldId id="280" r:id="rId36"/>
    <p:sldId id="281" r:id="rId37"/>
    <p:sldId id="314" r:id="rId38"/>
    <p:sldId id="283" r:id="rId39"/>
    <p:sldId id="284" r:id="rId40"/>
    <p:sldId id="308" r:id="rId41"/>
    <p:sldId id="304" r:id="rId42"/>
    <p:sldId id="305" r:id="rId43"/>
    <p:sldId id="306" r:id="rId44"/>
    <p:sldId id="307" r:id="rId45"/>
    <p:sldId id="309" r:id="rId46"/>
    <p:sldId id="310" r:id="rId47"/>
    <p:sldId id="311" r:id="rId48"/>
    <p:sldId id="286" r:id="rId49"/>
    <p:sldId id="303" r:id="rId50"/>
    <p:sldId id="287" r:id="rId51"/>
    <p:sldId id="320" r:id="rId52"/>
    <p:sldId id="288" r:id="rId53"/>
    <p:sldId id="289" r:id="rId54"/>
    <p:sldId id="290" r:id="rId55"/>
    <p:sldId id="291" r:id="rId56"/>
    <p:sldId id="292" r:id="rId57"/>
    <p:sldId id="315" r:id="rId58"/>
    <p:sldId id="316" r:id="rId59"/>
    <p:sldId id="301" r:id="rId6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05" autoAdjust="0"/>
  </p:normalViewPr>
  <p:slideViewPr>
    <p:cSldViewPr>
      <p:cViewPr varScale="1">
        <p:scale>
          <a:sx n="70" d="100"/>
          <a:sy n="70" d="100"/>
        </p:scale>
        <p:origin x="1386" y="60"/>
      </p:cViewPr>
      <p:guideLst>
        <p:guide orient="horz" pos="2160"/>
        <p:guide pos="2880"/>
      </p:guideLst>
    </p:cSldViewPr>
  </p:slideViewPr>
  <p:outlineViewPr>
    <p:cViewPr>
      <p:scale>
        <a:sx n="33" d="100"/>
        <a:sy n="33" d="100"/>
      </p:scale>
      <p:origin x="54" y="164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91693910-78ED-47AB-BEB8-188E87314C2D}" type="datetimeFigureOut">
              <a:rPr lang="tr-TR" smtClean="0"/>
              <a:pPr/>
              <a:t>7.4.2015</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C5BF7A0C-AFDE-4125-AFD7-2619A675CE4C}" type="slidenum">
              <a:rPr lang="tr-TR" smtClean="0"/>
              <a:pPr/>
              <a:t>‹#›</a:t>
            </a:fld>
            <a:endParaRPr lang="tr-TR"/>
          </a:p>
        </p:txBody>
      </p:sp>
    </p:spTree>
  </p:cSld>
  <p:clrMapOvr>
    <a:masterClrMapping/>
  </p:clrMapOvr>
  <p:transition advClick="0"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1693910-78ED-47AB-BEB8-188E87314C2D}" type="datetimeFigureOut">
              <a:rPr lang="tr-TR" smtClean="0"/>
              <a:pPr/>
              <a:t>7.4.2015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BF7A0C-AFDE-4125-AFD7-2619A675CE4C}" type="slidenum">
              <a:rPr lang="tr-TR" smtClean="0"/>
              <a:pPr/>
              <a:t>‹#›</a:t>
            </a:fld>
            <a:endParaRPr lang="tr-TR"/>
          </a:p>
        </p:txBody>
      </p:sp>
    </p:spTree>
  </p:cSld>
  <p:clrMapOvr>
    <a:masterClrMapping/>
  </p:clrMapOvr>
  <p:transition advClick="0" advTm="8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1693910-78ED-47AB-BEB8-188E87314C2D}" type="datetimeFigureOut">
              <a:rPr lang="tr-TR" smtClean="0"/>
              <a:pPr/>
              <a:t>7.4.2015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BF7A0C-AFDE-4125-AFD7-2619A675CE4C}" type="slidenum">
              <a:rPr lang="tr-TR" smtClean="0"/>
              <a:pPr/>
              <a:t>‹#›</a:t>
            </a:fld>
            <a:endParaRPr lang="tr-TR"/>
          </a:p>
        </p:txBody>
      </p:sp>
    </p:spTree>
  </p:cSld>
  <p:clrMapOvr>
    <a:masterClrMapping/>
  </p:clrMapOvr>
  <p:transition advClick="0" advTm="8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1693910-78ED-47AB-BEB8-188E87314C2D}" type="datetimeFigureOut">
              <a:rPr lang="tr-TR" smtClean="0"/>
              <a:pPr/>
              <a:t>7.4.2015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BF7A0C-AFDE-4125-AFD7-2619A675CE4C}" type="slidenum">
              <a:rPr lang="tr-TR" smtClean="0"/>
              <a:pPr/>
              <a:t>‹#›</a:t>
            </a:fld>
            <a:endParaRPr lang="tr-TR"/>
          </a:p>
        </p:txBody>
      </p:sp>
    </p:spTree>
  </p:cSld>
  <p:clrMapOvr>
    <a:masterClrMapping/>
  </p:clrMapOvr>
  <p:transition advClick="0" advTm="8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91693910-78ED-47AB-BEB8-188E87314C2D}" type="datetimeFigureOut">
              <a:rPr lang="tr-TR" smtClean="0"/>
              <a:pPr/>
              <a:t>7.4.2015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BF7A0C-AFDE-4125-AFD7-2619A675CE4C}" type="slidenum">
              <a:rPr lang="tr-TR" smtClean="0"/>
              <a:pPr/>
              <a:t>‹#›</a:t>
            </a:fld>
            <a:endParaRPr lang="tr-TR"/>
          </a:p>
        </p:txBody>
      </p:sp>
    </p:spTree>
  </p:cSld>
  <p:clrMapOvr>
    <a:masterClrMapping/>
  </p:clrMapOvr>
  <p:transition advClick="0" advTm="8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91693910-78ED-47AB-BEB8-188E87314C2D}" type="datetimeFigureOut">
              <a:rPr lang="tr-TR" smtClean="0"/>
              <a:pPr/>
              <a:t>7.4.2015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BF7A0C-AFDE-4125-AFD7-2619A675CE4C}" type="slidenum">
              <a:rPr lang="tr-TR" smtClean="0"/>
              <a:pPr/>
              <a:t>‹#›</a:t>
            </a:fld>
            <a:endParaRPr lang="tr-TR"/>
          </a:p>
        </p:txBody>
      </p:sp>
    </p:spTree>
  </p:cSld>
  <p:clrMapOvr>
    <a:masterClrMapping/>
  </p:clrMapOvr>
  <p:transition advClick="0" advTm="8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91693910-78ED-47AB-BEB8-188E87314C2D}" type="datetimeFigureOut">
              <a:rPr lang="tr-TR" smtClean="0"/>
              <a:pPr/>
              <a:t>7.4.2015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5BF7A0C-AFDE-4125-AFD7-2619A675CE4C}" type="slidenum">
              <a:rPr lang="tr-TR" smtClean="0"/>
              <a:pPr/>
              <a:t>‹#›</a:t>
            </a:fld>
            <a:endParaRPr lang="tr-TR"/>
          </a:p>
        </p:txBody>
      </p:sp>
    </p:spTree>
  </p:cSld>
  <p:clrMapOvr>
    <a:masterClrMapping/>
  </p:clrMapOvr>
  <p:transition advClick="0" advTm="8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91693910-78ED-47AB-BEB8-188E87314C2D}" type="datetimeFigureOut">
              <a:rPr lang="tr-TR" smtClean="0"/>
              <a:pPr/>
              <a:t>7.4.2015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5BF7A0C-AFDE-4125-AFD7-2619A675CE4C}" type="slidenum">
              <a:rPr lang="tr-TR" smtClean="0"/>
              <a:pPr/>
              <a:t>‹#›</a:t>
            </a:fld>
            <a:endParaRPr lang="tr-TR"/>
          </a:p>
        </p:txBody>
      </p:sp>
    </p:spTree>
  </p:cSld>
  <p:clrMapOvr>
    <a:masterClrMapping/>
  </p:clrMapOvr>
  <p:transition advClick="0" advTm="8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1693910-78ED-47AB-BEB8-188E87314C2D}" type="datetimeFigureOut">
              <a:rPr lang="tr-TR" smtClean="0"/>
              <a:pPr/>
              <a:t>7.4.2015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5BF7A0C-AFDE-4125-AFD7-2619A675CE4C}" type="slidenum">
              <a:rPr lang="tr-TR" smtClean="0"/>
              <a:pPr/>
              <a:t>‹#›</a:t>
            </a:fld>
            <a:endParaRPr lang="tr-TR"/>
          </a:p>
        </p:txBody>
      </p:sp>
    </p:spTree>
  </p:cSld>
  <p:clrMapOvr>
    <a:masterClrMapping/>
  </p:clrMapOvr>
  <p:transition advClick="0" advTm="8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91693910-78ED-47AB-BEB8-188E87314C2D}" type="datetimeFigureOut">
              <a:rPr lang="tr-TR" smtClean="0"/>
              <a:pPr/>
              <a:t>7.4.2015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BF7A0C-AFDE-4125-AFD7-2619A675CE4C}" type="slidenum">
              <a:rPr lang="tr-TR" smtClean="0"/>
              <a:pPr/>
              <a:t>‹#›</a:t>
            </a:fld>
            <a:endParaRPr lang="tr-TR"/>
          </a:p>
        </p:txBody>
      </p:sp>
    </p:spTree>
  </p:cSld>
  <p:clrMapOvr>
    <a:masterClrMapping/>
  </p:clrMapOvr>
  <p:transition advClick="0" advTm="8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91693910-78ED-47AB-BEB8-188E87314C2D}" type="datetimeFigureOut">
              <a:rPr lang="tr-TR" smtClean="0"/>
              <a:pPr/>
              <a:t>7.4.2015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C5BF7A0C-AFDE-4125-AFD7-2619A675CE4C}"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advClick="0" advTm="8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1693910-78ED-47AB-BEB8-188E87314C2D}" type="datetimeFigureOut">
              <a:rPr lang="tr-TR" smtClean="0"/>
              <a:pPr/>
              <a:t>7.4.2015</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BF7A0C-AFDE-4125-AFD7-2619A675CE4C}"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Click="0" advTm="8000">
    <p:fade thruBlk="1"/>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g"/></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00100" y="3643314"/>
            <a:ext cx="7358114" cy="1428760"/>
          </a:xfrm>
        </p:spPr>
        <p:txBody>
          <a:bodyPr>
            <a:normAutofit/>
          </a:bodyPr>
          <a:lstStyle/>
          <a:p>
            <a:pPr algn="ctr"/>
            <a:r>
              <a:rPr lang="tr-TR" sz="4000" dirty="0" smtClean="0">
                <a:solidFill>
                  <a:schemeClr val="accent1">
                    <a:lumMod val="75000"/>
                  </a:schemeClr>
                </a:solidFill>
                <a:latin typeface="Tahoma" pitchFamily="34" charset="0"/>
                <a:cs typeface="Tahoma" pitchFamily="34" charset="0"/>
              </a:rPr>
              <a:t>2014-2015 EĞİTİM ÖĞRETİM YILINDA UŞAK LİSESİ</a:t>
            </a:r>
            <a:endParaRPr lang="tr-TR" sz="4000" dirty="0">
              <a:solidFill>
                <a:schemeClr val="accent1">
                  <a:lumMod val="75000"/>
                </a:schemeClr>
              </a:solidFill>
              <a:latin typeface="Tahoma" pitchFamily="34" charset="0"/>
              <a:cs typeface="Tahoma" pitchFamily="34" charset="0"/>
            </a:endParaRPr>
          </a:p>
        </p:txBody>
      </p:sp>
      <p:pic>
        <p:nvPicPr>
          <p:cNvPr id="6" name="5 Resim" descr="amblem_son.gif"/>
          <p:cNvPicPr>
            <a:picLocks noChangeAspect="1"/>
          </p:cNvPicPr>
          <p:nvPr/>
        </p:nvPicPr>
        <p:blipFill>
          <a:blip r:embed="rId2"/>
          <a:stretch>
            <a:fillRect/>
          </a:stretch>
        </p:blipFill>
        <p:spPr>
          <a:xfrm>
            <a:off x="3071802" y="928670"/>
            <a:ext cx="2765342" cy="2571768"/>
          </a:xfrm>
          <a:prstGeom prst="rect">
            <a:avLst/>
          </a:prstGeom>
        </p:spPr>
      </p:pic>
    </p:spTree>
  </p:cSld>
  <p:clrMapOvr>
    <a:masterClrMapping/>
  </p:clrMapOvr>
  <p:transition advClick="0" advTm="8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71472" y="2928934"/>
            <a:ext cx="8229600" cy="1493520"/>
          </a:xfrm>
        </p:spPr>
        <p:txBody>
          <a:bodyPr>
            <a:normAutofit/>
          </a:bodyPr>
          <a:lstStyle/>
          <a:p>
            <a:pPr>
              <a:buNone/>
            </a:pPr>
            <a:r>
              <a:rPr lang="tr-TR" dirty="0" smtClean="0"/>
              <a:t>	        </a:t>
            </a:r>
            <a:r>
              <a:rPr lang="tr-TR" dirty="0" smtClean="0">
                <a:solidFill>
                  <a:schemeClr val="accent1">
                    <a:lumMod val="75000"/>
                  </a:schemeClr>
                </a:solidFill>
                <a:latin typeface="+mj-lt"/>
              </a:rPr>
              <a:t>Okulumuz aynı zamanda 2010-2011 öğretim yılından itibaren Açık Öğretim Lisesi koordinatör okul olmuştur. </a:t>
            </a:r>
            <a:br>
              <a:rPr lang="tr-TR" dirty="0" smtClean="0">
                <a:solidFill>
                  <a:schemeClr val="accent1">
                    <a:lumMod val="75000"/>
                  </a:schemeClr>
                </a:solidFill>
                <a:latin typeface="+mj-lt"/>
              </a:rPr>
            </a:br>
            <a:r>
              <a:rPr lang="tr-TR" dirty="0" smtClean="0">
                <a:solidFill>
                  <a:schemeClr val="accent1">
                    <a:lumMod val="75000"/>
                  </a:schemeClr>
                </a:solidFill>
                <a:latin typeface="+mj-lt"/>
              </a:rPr>
              <a:t>         Açık Lise 2012-2013 öğretim yılında sona ermiştir.</a:t>
            </a:r>
          </a:p>
          <a:p>
            <a:pPr>
              <a:buNone/>
            </a:pPr>
            <a:endParaRPr lang="tr-TR" sz="2800" dirty="0" smtClean="0">
              <a:solidFill>
                <a:schemeClr val="accent1">
                  <a:lumMod val="75000"/>
                </a:schemeClr>
              </a:solidFill>
              <a:latin typeface="+mj-lt"/>
            </a:endParaRPr>
          </a:p>
          <a:p>
            <a:endParaRPr lang="tr-TR" dirty="0"/>
          </a:p>
        </p:txBody>
      </p:sp>
      <p:pic>
        <p:nvPicPr>
          <p:cNvPr id="5" name="4 Resim" descr="AÖL.JPG"/>
          <p:cNvPicPr>
            <a:picLocks noChangeAspect="1"/>
          </p:cNvPicPr>
          <p:nvPr/>
        </p:nvPicPr>
        <p:blipFill>
          <a:blip r:embed="rId2"/>
          <a:stretch>
            <a:fillRect/>
          </a:stretch>
        </p:blipFill>
        <p:spPr>
          <a:xfrm>
            <a:off x="1214414" y="1071546"/>
            <a:ext cx="4590175" cy="1571636"/>
          </a:xfrm>
          <a:prstGeom prst="rect">
            <a:avLst/>
          </a:prstGeom>
        </p:spPr>
      </p:pic>
    </p:spTree>
  </p:cSld>
  <p:clrMapOvr>
    <a:masterClrMapping/>
  </p:clrMapOvr>
  <p:transition advClick="0" advTm="8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body" sz="half" idx="2"/>
          </p:nvPr>
        </p:nvSpPr>
        <p:spPr>
          <a:xfrm>
            <a:off x="571472" y="1214422"/>
            <a:ext cx="2286016" cy="3714776"/>
          </a:xfrm>
        </p:spPr>
        <p:txBody>
          <a:bodyPr>
            <a:normAutofit fontScale="92500" lnSpcReduction="10000"/>
          </a:bodyPr>
          <a:lstStyle/>
          <a:p>
            <a:r>
              <a:rPr lang="tr-TR" sz="2400" dirty="0" smtClean="0">
                <a:solidFill>
                  <a:schemeClr val="accent1">
                    <a:lumMod val="75000"/>
                  </a:schemeClr>
                </a:solidFill>
                <a:latin typeface="+mj-lt"/>
              </a:rPr>
              <a:t>2013-2014 öğretim yılı sonu itibari ile okulumuzdan 13.461 Lise, 831 </a:t>
            </a:r>
            <a:r>
              <a:rPr lang="tr-TR" sz="2400" dirty="0" err="1" smtClean="0">
                <a:solidFill>
                  <a:schemeClr val="accent1">
                    <a:lumMod val="75000"/>
                  </a:schemeClr>
                </a:solidFill>
                <a:latin typeface="+mj-lt"/>
              </a:rPr>
              <a:t>Yabanci</a:t>
            </a:r>
            <a:r>
              <a:rPr lang="tr-TR" sz="2400" dirty="0" smtClean="0">
                <a:solidFill>
                  <a:schemeClr val="accent1">
                    <a:lumMod val="75000"/>
                  </a:schemeClr>
                </a:solidFill>
                <a:latin typeface="+mj-lt"/>
              </a:rPr>
              <a:t> Dil Ağırlıklı Lise ve 1437 Anadolu Lisesi olmak üzere 12.01.2015 tarihi itibarı ile 15.729 öğrenci mezun olmuştur.</a:t>
            </a:r>
            <a:endParaRPr lang="tr-TR" dirty="0">
              <a:solidFill>
                <a:schemeClr val="accent1">
                  <a:lumMod val="75000"/>
                </a:schemeClr>
              </a:solidFill>
              <a:latin typeface="+mj-lt"/>
            </a:endParaRPr>
          </a:p>
        </p:txBody>
      </p:sp>
      <p:pic>
        <p:nvPicPr>
          <p:cNvPr id="6" name="5 Resim Yer Tutucusu" descr="mezun.jpg"/>
          <p:cNvPicPr>
            <a:picLocks noGrp="1" noChangeAspect="1"/>
          </p:cNvPicPr>
          <p:nvPr>
            <p:ph type="pic" idx="1"/>
          </p:nvPr>
        </p:nvPicPr>
        <p:blipFill>
          <a:blip r:embed="rId2"/>
          <a:srcRect l="5942" r="5942"/>
          <a:stretch>
            <a:fillRect/>
          </a:stretch>
        </p:blipFill>
        <p:spPr/>
      </p:pic>
      <p:pic>
        <p:nvPicPr>
          <p:cNvPr id="7" name="6 Resim" descr="amblem_son.gif"/>
          <p:cNvPicPr>
            <a:picLocks noChangeAspect="1"/>
          </p:cNvPicPr>
          <p:nvPr/>
        </p:nvPicPr>
        <p:blipFill>
          <a:blip r:embed="rId3"/>
          <a:stretch>
            <a:fillRect/>
          </a:stretch>
        </p:blipFill>
        <p:spPr>
          <a:xfrm>
            <a:off x="3286116" y="3786190"/>
            <a:ext cx="1152227" cy="1071570"/>
          </a:xfrm>
          <a:prstGeom prst="rect">
            <a:avLst/>
          </a:prstGeom>
        </p:spPr>
      </p:pic>
      <p:sp>
        <p:nvSpPr>
          <p:cNvPr id="8" name="1 Başlık"/>
          <p:cNvSpPr>
            <a:spLocks noGrp="1"/>
          </p:cNvSpPr>
          <p:nvPr>
            <p:ph type="title"/>
          </p:nvPr>
        </p:nvSpPr>
        <p:spPr>
          <a:xfrm>
            <a:off x="642910" y="642918"/>
            <a:ext cx="2500330" cy="500066"/>
          </a:xfrm>
        </p:spPr>
        <p:txBody>
          <a:bodyPr>
            <a:noAutofit/>
          </a:bodyPr>
          <a:lstStyle/>
          <a:p>
            <a:pPr algn="l"/>
            <a:r>
              <a:rPr lang="tr-TR" sz="2400" dirty="0" smtClean="0">
                <a:cs typeface="Tahoma" pitchFamily="34" charset="0"/>
              </a:rPr>
              <a:t>MEZUN DURUMU</a:t>
            </a:r>
            <a:endParaRPr lang="tr-TR" sz="2400" dirty="0">
              <a:cs typeface="Tahoma" pitchFamily="34" charset="0"/>
            </a:endParaRPr>
          </a:p>
        </p:txBody>
      </p:sp>
      <p:pic>
        <p:nvPicPr>
          <p:cNvPr id="10" name="9 Resim" descr="1172-29042011USAKLISESI.jpg"/>
          <p:cNvPicPr>
            <a:picLocks noChangeAspect="1"/>
          </p:cNvPicPr>
          <p:nvPr/>
        </p:nvPicPr>
        <p:blipFill>
          <a:blip r:embed="rId4"/>
          <a:stretch>
            <a:fillRect/>
          </a:stretch>
        </p:blipFill>
        <p:spPr>
          <a:xfrm>
            <a:off x="428596" y="5357826"/>
            <a:ext cx="2286016" cy="1270008"/>
          </a:xfrm>
          <a:prstGeom prst="rect">
            <a:avLst/>
          </a:prstGeom>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MİSYONUMUZ</a:t>
            </a:r>
            <a:endParaRPr lang="tr-TR" sz="4000" dirty="0"/>
          </a:p>
        </p:txBody>
      </p:sp>
      <p:sp>
        <p:nvSpPr>
          <p:cNvPr id="3" name="2 İçerik Yer Tutucusu"/>
          <p:cNvSpPr>
            <a:spLocks noGrp="1"/>
          </p:cNvSpPr>
          <p:nvPr>
            <p:ph idx="1"/>
          </p:nvPr>
        </p:nvSpPr>
        <p:spPr>
          <a:xfrm>
            <a:off x="457200" y="1935480"/>
            <a:ext cx="8229600" cy="1064892"/>
          </a:xfrm>
        </p:spPr>
        <p:txBody>
          <a:bodyPr/>
          <a:lstStyle/>
          <a:p>
            <a:pPr>
              <a:buNone/>
            </a:pPr>
            <a:r>
              <a:rPr lang="tr-TR" dirty="0" smtClean="0"/>
              <a:t>     </a:t>
            </a:r>
            <a:r>
              <a:rPr lang="tr-TR" dirty="0" smtClean="0">
                <a:solidFill>
                  <a:schemeClr val="accent1">
                    <a:lumMod val="75000"/>
                  </a:schemeClr>
                </a:solidFill>
                <a:latin typeface="+mj-lt"/>
              </a:rPr>
              <a:t>Çağdaş bir ortamda aklın ve bilimin ışığında evrensel değerlere sahip bireyler yetiştirmek.</a:t>
            </a:r>
            <a:endParaRPr lang="tr-TR" dirty="0">
              <a:solidFill>
                <a:schemeClr val="accent1">
                  <a:lumMod val="75000"/>
                </a:schemeClr>
              </a:solidFill>
              <a:latin typeface="+mj-lt"/>
            </a:endParaRPr>
          </a:p>
        </p:txBody>
      </p:sp>
      <p:pic>
        <p:nvPicPr>
          <p:cNvPr id="8195" name="Picture 3" descr="C:\Documents and Settings\ogrt\Desktop\misyon.jpg"/>
          <p:cNvPicPr>
            <a:picLocks noChangeAspect="1" noChangeArrowheads="1"/>
          </p:cNvPicPr>
          <p:nvPr/>
        </p:nvPicPr>
        <p:blipFill>
          <a:blip r:embed="rId2"/>
          <a:srcRect/>
          <a:stretch>
            <a:fillRect/>
          </a:stretch>
        </p:blipFill>
        <p:spPr bwMode="auto">
          <a:xfrm>
            <a:off x="5286380" y="2928934"/>
            <a:ext cx="2857500" cy="2857500"/>
          </a:xfrm>
          <a:prstGeom prst="rect">
            <a:avLst/>
          </a:prstGeom>
          <a:noFill/>
        </p:spPr>
      </p:pic>
    </p:spTree>
  </p:cSld>
  <p:clrMapOvr>
    <a:masterClrMapping/>
  </p:clrMapOvr>
  <p:transition advClick="0" advTm="8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457200" y="704088"/>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0" i="0" u="none" strike="noStrike" kern="1200" cap="none" spc="0" normalizeH="0" baseline="0" noProof="0" dirty="0" smtClean="0">
                <a:ln>
                  <a:noFill/>
                </a:ln>
                <a:solidFill>
                  <a:schemeClr val="tx2"/>
                </a:solidFill>
                <a:effectLst/>
                <a:uLnTx/>
                <a:uFillTx/>
                <a:latin typeface="+mj-lt"/>
                <a:ea typeface="+mj-ea"/>
                <a:cs typeface="+mj-cs"/>
              </a:rPr>
              <a:t>VİZYONUMUZ</a:t>
            </a:r>
            <a:endParaRPr kumimoji="0" lang="tr-T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2 İçerik Yer Tutucusu"/>
          <p:cNvSpPr txBox="1">
            <a:spLocks/>
          </p:cNvSpPr>
          <p:nvPr/>
        </p:nvSpPr>
        <p:spPr>
          <a:xfrm>
            <a:off x="457200" y="1935480"/>
            <a:ext cx="8229600" cy="1064892"/>
          </a:xfrm>
          <a:prstGeom prst="rect">
            <a:avLst/>
          </a:prstGeom>
        </p:spPr>
        <p:txBody>
          <a:bodyPr vert="horz">
            <a:normAutofit/>
          </a:bodyPr>
          <a:lstStyle/>
          <a:p>
            <a:pPr marL="274320" indent="-274320">
              <a:spcBef>
                <a:spcPct val="20000"/>
              </a:spcBef>
              <a:buClr>
                <a:schemeClr val="accent3"/>
              </a:buClr>
              <a:buSzPct val="95000"/>
            </a:pPr>
            <a:r>
              <a:rPr kumimoji="0" lang="tr-TR" sz="2600" b="0" i="0" u="none" strike="noStrike" kern="1200" cap="none" spc="0" normalizeH="0" baseline="0" noProof="0" dirty="0" smtClean="0">
                <a:ln>
                  <a:noFill/>
                </a:ln>
                <a:solidFill>
                  <a:schemeClr val="tx1"/>
                </a:solidFill>
                <a:effectLst/>
                <a:uLnTx/>
                <a:uFillTx/>
                <a:latin typeface="+mn-lt"/>
                <a:ea typeface="+mn-ea"/>
                <a:cs typeface="+mn-cs"/>
              </a:rPr>
              <a:t>     </a:t>
            </a:r>
            <a:r>
              <a:rPr lang="tr-TR" sz="2600" dirty="0" smtClean="0">
                <a:solidFill>
                  <a:schemeClr val="accent1">
                    <a:lumMod val="75000"/>
                  </a:schemeClr>
                </a:solidFill>
                <a:latin typeface="+mj-lt"/>
              </a:rPr>
              <a:t>Bilginin güç olduğuna inanan ve öğrenmeyi öğrenen bireyler bizde yetişecektir.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tr-TR" sz="2600" b="0" i="0" u="none" strike="noStrike" kern="1200" cap="none" spc="0" normalizeH="0" baseline="0" noProof="0" dirty="0">
              <a:ln>
                <a:noFill/>
              </a:ln>
              <a:solidFill>
                <a:schemeClr val="accent1">
                  <a:lumMod val="75000"/>
                </a:schemeClr>
              </a:solidFill>
              <a:effectLst/>
              <a:uLnTx/>
              <a:uFillTx/>
              <a:latin typeface="+mj-lt"/>
              <a:ea typeface="+mn-ea"/>
              <a:cs typeface="+mn-cs"/>
            </a:endParaRPr>
          </a:p>
        </p:txBody>
      </p:sp>
      <p:pic>
        <p:nvPicPr>
          <p:cNvPr id="9218" name="Picture 2" descr="C:\Documents and Settings\ogrt\Desktop\vizyon.jpg"/>
          <p:cNvPicPr>
            <a:picLocks noChangeAspect="1" noChangeArrowheads="1"/>
          </p:cNvPicPr>
          <p:nvPr/>
        </p:nvPicPr>
        <p:blipFill>
          <a:blip r:embed="rId2"/>
          <a:srcRect/>
          <a:stretch>
            <a:fillRect/>
          </a:stretch>
        </p:blipFill>
        <p:spPr bwMode="auto">
          <a:xfrm>
            <a:off x="5453993" y="3143247"/>
            <a:ext cx="2332717" cy="2858400"/>
          </a:xfrm>
          <a:prstGeom prst="rect">
            <a:avLst/>
          </a:prstGeom>
          <a:noFill/>
        </p:spPr>
      </p:pic>
    </p:spTree>
  </p:cSld>
  <p:clrMapOvr>
    <a:masterClrMapping/>
  </p:clrMapOvr>
  <p:transition advClick="0" advTm="8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2"/>
          </p:nvPr>
        </p:nvSpPr>
        <p:spPr>
          <a:xfrm>
            <a:off x="571472" y="1142984"/>
            <a:ext cx="2428892" cy="4500594"/>
          </a:xfrm>
        </p:spPr>
        <p:txBody>
          <a:bodyPr>
            <a:noAutofit/>
          </a:bodyPr>
          <a:lstStyle/>
          <a:p>
            <a:r>
              <a:rPr lang="tr-TR" sz="2000" dirty="0" smtClean="0">
                <a:solidFill>
                  <a:schemeClr val="accent1">
                    <a:lumMod val="75000"/>
                  </a:schemeClr>
                </a:solidFill>
                <a:latin typeface="+mj-lt"/>
              </a:rPr>
              <a:t>Okulumuz erkek pansiyonu 72 kapasiteye sahip olup okul dışında okula yaklaşık 500 metre uzaklıktadır. Pansiyonumuzda 8'er kişilik 9 oda, etüt salonları, futbol ve basketbol sahası, çamaşırhane, yemekhane mevcuttur.</a:t>
            </a:r>
            <a:endParaRPr lang="tr-TR" sz="2000" dirty="0">
              <a:solidFill>
                <a:schemeClr val="accent1">
                  <a:lumMod val="75000"/>
                </a:schemeClr>
              </a:solidFill>
              <a:latin typeface="+mj-lt"/>
            </a:endParaRPr>
          </a:p>
        </p:txBody>
      </p:sp>
      <p:pic>
        <p:nvPicPr>
          <p:cNvPr id="5" name="4 Resim Yer Tutucusu" descr="erkek_pansiyonu.jpg"/>
          <p:cNvPicPr>
            <a:picLocks noGrp="1" noChangeAspect="1"/>
          </p:cNvPicPr>
          <p:nvPr>
            <p:ph type="pic" idx="1"/>
          </p:nvPr>
        </p:nvPicPr>
        <p:blipFill>
          <a:blip r:embed="rId2"/>
          <a:srcRect l="5942" r="5942"/>
          <a:stretch>
            <a:fillRect/>
          </a:stretch>
        </p:blipFill>
        <p:spPr/>
      </p:pic>
      <p:sp>
        <p:nvSpPr>
          <p:cNvPr id="6" name="1 Başlık"/>
          <p:cNvSpPr>
            <a:spLocks noGrp="1"/>
          </p:cNvSpPr>
          <p:nvPr>
            <p:ph type="title"/>
          </p:nvPr>
        </p:nvSpPr>
        <p:spPr>
          <a:xfrm>
            <a:off x="642910" y="571480"/>
            <a:ext cx="2500330" cy="500066"/>
          </a:xfrm>
        </p:spPr>
        <p:txBody>
          <a:bodyPr>
            <a:noAutofit/>
          </a:bodyPr>
          <a:lstStyle/>
          <a:p>
            <a:pPr algn="l"/>
            <a:r>
              <a:rPr lang="tr-TR" sz="2400" dirty="0" smtClean="0">
                <a:cs typeface="Tahoma" pitchFamily="34" charset="0"/>
              </a:rPr>
              <a:t>ERKEK PANSİYONU</a:t>
            </a:r>
            <a:endParaRPr lang="tr-TR" sz="2400" dirty="0">
              <a:cs typeface="Tahoma" pitchFamily="34" charset="0"/>
            </a:endParaRPr>
          </a:p>
        </p:txBody>
      </p:sp>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2"/>
          </p:nvPr>
        </p:nvSpPr>
        <p:spPr>
          <a:xfrm>
            <a:off x="647688" y="1214422"/>
            <a:ext cx="2424114" cy="4029215"/>
          </a:xfrm>
        </p:spPr>
        <p:txBody>
          <a:bodyPr>
            <a:noAutofit/>
          </a:bodyPr>
          <a:lstStyle/>
          <a:p>
            <a:r>
              <a:rPr lang="tr-TR" sz="2000" dirty="0" smtClean="0">
                <a:solidFill>
                  <a:schemeClr val="accent1">
                    <a:lumMod val="75000"/>
                  </a:schemeClr>
                </a:solidFill>
                <a:latin typeface="+mj-lt"/>
              </a:rPr>
              <a:t>Okulumuz kız pansiyonu 144 kapasiteye sahip olup okulumuz bahçesinde bulunmaktadır.. Pansiyonumuzda etüt salonları, futbol ve basketbol sahası, çamaşırhane, yemekhane mevcuttur.</a:t>
            </a:r>
            <a:endParaRPr lang="tr-TR" sz="2000" dirty="0">
              <a:solidFill>
                <a:schemeClr val="accent1">
                  <a:lumMod val="75000"/>
                </a:schemeClr>
              </a:solidFill>
              <a:latin typeface="+mj-lt"/>
            </a:endParaRPr>
          </a:p>
        </p:txBody>
      </p:sp>
      <p:pic>
        <p:nvPicPr>
          <p:cNvPr id="6" name="5 Resim Yer Tutucusu" descr="kiz_pansiyonu.jpg"/>
          <p:cNvPicPr>
            <a:picLocks noGrp="1" noChangeAspect="1"/>
          </p:cNvPicPr>
          <p:nvPr>
            <p:ph type="pic" idx="1"/>
          </p:nvPr>
        </p:nvPicPr>
        <p:blipFill>
          <a:blip r:embed="rId2"/>
          <a:srcRect l="5942" r="5942"/>
          <a:stretch>
            <a:fillRect/>
          </a:stretch>
        </p:blipFill>
        <p:spPr/>
      </p:pic>
      <p:sp>
        <p:nvSpPr>
          <p:cNvPr id="5" name="1 Başlık"/>
          <p:cNvSpPr txBox="1">
            <a:spLocks/>
          </p:cNvSpPr>
          <p:nvPr/>
        </p:nvSpPr>
        <p:spPr>
          <a:xfrm>
            <a:off x="642910" y="642918"/>
            <a:ext cx="2500330" cy="500066"/>
          </a:xfrm>
          <a:prstGeom prst="rect">
            <a:avLst/>
          </a:prstGeom>
        </p:spPr>
        <p:txBody>
          <a:bodyPr vert="horz" lIns="45720" tIns="45720" rIns="45720" bIns="4572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schemeClr val="tx2"/>
                </a:solidFill>
                <a:effectLst/>
                <a:uLnTx/>
                <a:uFillTx/>
                <a:latin typeface="+mj-lt"/>
                <a:ea typeface="+mj-ea"/>
                <a:cs typeface="Tahoma" pitchFamily="34" charset="0"/>
              </a:rPr>
              <a:t>KIZ PANSİYONU</a:t>
            </a:r>
            <a:endParaRPr kumimoji="0" lang="tr-TR" sz="2400" b="1" i="0" u="none" strike="noStrike" kern="1200" cap="none" spc="0" normalizeH="0" baseline="0" noProof="0" dirty="0">
              <a:ln>
                <a:noFill/>
              </a:ln>
              <a:solidFill>
                <a:schemeClr val="tx2"/>
              </a:solidFill>
              <a:effectLst/>
              <a:uLnTx/>
              <a:uFillTx/>
              <a:latin typeface="+mj-lt"/>
              <a:ea typeface="+mj-ea"/>
              <a:cs typeface="Tahoma" pitchFamily="34" charset="0"/>
            </a:endParaRPr>
          </a:p>
        </p:txBody>
      </p:sp>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00118" y="857232"/>
            <a:ext cx="8229600" cy="857256"/>
          </a:xfrm>
        </p:spPr>
        <p:txBody>
          <a:bodyPr>
            <a:normAutofit/>
          </a:bodyPr>
          <a:lstStyle/>
          <a:p>
            <a:pPr lvl="0"/>
            <a:r>
              <a:rPr lang="tr-TR" sz="3200" b="1" dirty="0" smtClean="0"/>
              <a:t>Pansiyon için Giriş Şartları:</a:t>
            </a:r>
            <a:endParaRPr lang="tr-TR" sz="3200" dirty="0"/>
          </a:p>
        </p:txBody>
      </p:sp>
      <p:sp>
        <p:nvSpPr>
          <p:cNvPr id="3" name="2 İçerik Yer Tutucusu"/>
          <p:cNvSpPr>
            <a:spLocks noGrp="1"/>
          </p:cNvSpPr>
          <p:nvPr>
            <p:ph idx="1"/>
          </p:nvPr>
        </p:nvSpPr>
        <p:spPr>
          <a:xfrm>
            <a:off x="285720" y="1785926"/>
            <a:ext cx="8229600" cy="2279338"/>
          </a:xfrm>
        </p:spPr>
        <p:txBody>
          <a:bodyPr/>
          <a:lstStyle/>
          <a:p>
            <a:pPr hangingPunct="0">
              <a:buNone/>
            </a:pPr>
            <a:r>
              <a:rPr lang="tr-TR" dirty="0" smtClean="0"/>
              <a:t>		</a:t>
            </a:r>
            <a:r>
              <a:rPr lang="tr-TR" dirty="0" smtClean="0">
                <a:solidFill>
                  <a:schemeClr val="accent1">
                    <a:lumMod val="75000"/>
                  </a:schemeClr>
                </a:solidFill>
              </a:rPr>
              <a:t>Okulumuzu kazanan veya Devlet Parasız Yatılılık sınavlarını kazanan öğrenciler durumları ve kontenjan uygunluğuna göre parasız ya da paralı yatılı olarak barındırılmaktadır.</a:t>
            </a:r>
          </a:p>
          <a:p>
            <a:endParaRPr lang="tr-TR" dirty="0"/>
          </a:p>
        </p:txBody>
      </p:sp>
      <p:pic>
        <p:nvPicPr>
          <p:cNvPr id="44034" name="Picture 2" descr="J:\twinmos_yedek\usaklisesi.com\usaklisesi.com_13Aralik2011\images\stories\galeri\okul\21.jpg"/>
          <p:cNvPicPr>
            <a:picLocks noChangeAspect="1" noChangeArrowheads="1"/>
          </p:cNvPicPr>
          <p:nvPr/>
        </p:nvPicPr>
        <p:blipFill>
          <a:blip r:embed="rId2"/>
          <a:srcRect/>
          <a:stretch>
            <a:fillRect/>
          </a:stretch>
        </p:blipFill>
        <p:spPr bwMode="auto">
          <a:xfrm>
            <a:off x="4901090" y="3571876"/>
            <a:ext cx="3600000" cy="27000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4035" name="Picture 3" descr="D:\usaklisesi.com_yedek\usaklisesi.com_13Aralik2011\images\stories\galeri\okul\35.jpg"/>
          <p:cNvPicPr>
            <a:picLocks noChangeAspect="1" noChangeArrowheads="1"/>
          </p:cNvPicPr>
          <p:nvPr/>
        </p:nvPicPr>
        <p:blipFill>
          <a:blip r:embed="rId3"/>
          <a:srcRect/>
          <a:stretch>
            <a:fillRect/>
          </a:stretch>
        </p:blipFill>
        <p:spPr bwMode="auto">
          <a:xfrm>
            <a:off x="642910" y="3571876"/>
            <a:ext cx="3600000" cy="27000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fade">
                                      <p:cBhvr>
                                        <p:cTn id="7" dur="20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4"/>
                                        </p:tgtEl>
                                        <p:attrNameLst>
                                          <p:attrName>style.visibility</p:attrName>
                                        </p:attrNameLst>
                                      </p:cBhvr>
                                      <p:to>
                                        <p:strVal val="visible"/>
                                      </p:to>
                                    </p:set>
                                    <p:animEffect transition="in" filter="fade">
                                      <p:cBhvr>
                                        <p:cTn id="12"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285720" y="2357430"/>
            <a:ext cx="8229600" cy="2960360"/>
          </a:xfrm>
        </p:spPr>
        <p:txBody>
          <a:bodyPr>
            <a:normAutofit/>
          </a:bodyPr>
          <a:lstStyle/>
          <a:p>
            <a:pPr hangingPunct="0">
              <a:buNone/>
            </a:pPr>
            <a:r>
              <a:rPr lang="tr-TR" dirty="0" smtClean="0"/>
              <a:t>	</a:t>
            </a:r>
            <a:r>
              <a:rPr lang="tr-TR" dirty="0" smtClean="0">
                <a:solidFill>
                  <a:schemeClr val="accent1">
                    <a:lumMod val="75000"/>
                  </a:schemeClr>
                </a:solidFill>
                <a:latin typeface="+mj-lt"/>
              </a:rPr>
              <a:t>Okulumuzda 9. </a:t>
            </a:r>
            <a:r>
              <a:rPr lang="tr-TR" dirty="0">
                <a:solidFill>
                  <a:schemeClr val="accent1">
                    <a:lumMod val="75000"/>
                  </a:schemeClr>
                </a:solidFill>
                <a:latin typeface="+mj-lt"/>
              </a:rPr>
              <a:t>,</a:t>
            </a:r>
            <a:r>
              <a:rPr lang="tr-TR" dirty="0" smtClean="0">
                <a:solidFill>
                  <a:schemeClr val="accent1">
                    <a:lumMod val="75000"/>
                  </a:schemeClr>
                </a:solidFill>
                <a:latin typeface="+mj-lt"/>
              </a:rPr>
              <a:t> 10. ve 11. sınıflara haftada 40, 12. sınıflarda haftada 35 saat ders okutulmaktadır. Eğitim öğretim Sabah saat 08:30 da başlamakta ve 5 ders saati sabah geri kalan kısmı da öğleden sonra olmak üzere 15:50’ye kadar dersler yapılmaktadır.</a:t>
            </a:r>
          </a:p>
          <a:p>
            <a:endParaRPr lang="tr-TR" dirty="0"/>
          </a:p>
        </p:txBody>
      </p:sp>
      <p:pic>
        <p:nvPicPr>
          <p:cNvPr id="4" name="3 Resim" descr="haber-nteuphefotyauayldripkk54tyz6cgcmjbn2b2ikvcxup5zhm6.jpg"/>
          <p:cNvPicPr>
            <a:picLocks noChangeAspect="1"/>
          </p:cNvPicPr>
          <p:nvPr/>
        </p:nvPicPr>
        <p:blipFill>
          <a:blip r:embed="rId2"/>
          <a:stretch>
            <a:fillRect/>
          </a:stretch>
        </p:blipFill>
        <p:spPr>
          <a:xfrm>
            <a:off x="642910" y="957256"/>
            <a:ext cx="2341019" cy="1185860"/>
          </a:xfrm>
          <a:prstGeom prst="rect">
            <a:avLst/>
          </a:prstGeom>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85794"/>
            <a:ext cx="2786082" cy="1259443"/>
          </a:xfrm>
        </p:spPr>
        <p:txBody>
          <a:bodyPr>
            <a:normAutofit/>
          </a:bodyPr>
          <a:lstStyle/>
          <a:p>
            <a:r>
              <a:rPr lang="tr-TR" sz="2200" b="1" dirty="0" smtClean="0">
                <a:solidFill>
                  <a:schemeClr val="accent1">
                    <a:lumMod val="75000"/>
                  </a:schemeClr>
                </a:solidFill>
              </a:rPr>
              <a:t>Okula Özel Bir Ad Verilmişse Veriliş Amacı:</a:t>
            </a:r>
            <a:endParaRPr lang="tr-TR" sz="2200" dirty="0"/>
          </a:p>
        </p:txBody>
      </p:sp>
      <p:sp>
        <p:nvSpPr>
          <p:cNvPr id="3" name="2 İçerik Yer Tutucusu"/>
          <p:cNvSpPr>
            <a:spLocks noGrp="1"/>
          </p:cNvSpPr>
          <p:nvPr>
            <p:ph type="body" sz="half" idx="2"/>
          </p:nvPr>
        </p:nvSpPr>
        <p:spPr>
          <a:xfrm>
            <a:off x="500034" y="2143116"/>
            <a:ext cx="2247888" cy="2886232"/>
          </a:xfrm>
        </p:spPr>
        <p:txBody>
          <a:bodyPr>
            <a:normAutofit fontScale="92500" lnSpcReduction="20000"/>
          </a:bodyPr>
          <a:lstStyle/>
          <a:p>
            <a:pPr lvl="0" hangingPunct="0">
              <a:buNone/>
            </a:pPr>
            <a:r>
              <a:rPr lang="tr-TR" sz="2400" dirty="0" smtClean="0">
                <a:solidFill>
                  <a:schemeClr val="accent1">
                    <a:lumMod val="75000"/>
                  </a:schemeClr>
                </a:solidFill>
                <a:latin typeface="+mj-lt"/>
              </a:rPr>
              <a:t>Okulumuz Anadolu Lisesi olup Uşak Anadolu Lisesi olarak ad almış, daha sonra gene istek üzerine Bakanlıkça adı Önceki adı olan Uşak Lisesi Olarak değiştirilmiştir.</a:t>
            </a:r>
          </a:p>
          <a:p>
            <a:endParaRPr lang="tr-TR" dirty="0"/>
          </a:p>
        </p:txBody>
      </p:sp>
      <p:pic>
        <p:nvPicPr>
          <p:cNvPr id="11" name="10 Resim Yer Tutucusu" descr="IMAG0003.jpg"/>
          <p:cNvPicPr>
            <a:picLocks noGrp="1" noChangeAspect="1"/>
          </p:cNvPicPr>
          <p:nvPr>
            <p:ph type="pic" idx="1"/>
          </p:nvPr>
        </p:nvPicPr>
        <p:blipFill>
          <a:blip r:embed="rId2"/>
          <a:srcRect l="5892" r="5892"/>
          <a:stretch>
            <a:fillRect/>
          </a:stretch>
        </p:blipFill>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928670"/>
            <a:ext cx="5857916" cy="500066"/>
          </a:xfrm>
        </p:spPr>
        <p:txBody>
          <a:bodyPr>
            <a:normAutofit/>
          </a:bodyPr>
          <a:lstStyle/>
          <a:p>
            <a:pPr lvl="0" hangingPunct="0"/>
            <a:r>
              <a:rPr lang="tr-TR" sz="2600" b="1" dirty="0" smtClean="0"/>
              <a:t>EĞİTİM-ÖĞRETİMLE İLGİLİ GENEL BİLGİLER</a:t>
            </a:r>
            <a:endParaRPr lang="tr-TR" sz="2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692479356"/>
              </p:ext>
            </p:extLst>
          </p:nvPr>
        </p:nvGraphicFramePr>
        <p:xfrm>
          <a:off x="857224" y="2571744"/>
          <a:ext cx="7072363" cy="2035985"/>
        </p:xfrm>
        <a:graphic>
          <a:graphicData uri="http://schemas.openxmlformats.org/drawingml/2006/table">
            <a:tbl>
              <a:tblPr>
                <a:tableStyleId>{35758FB7-9AC5-4552-8A53-C91805E547FA}</a:tableStyleId>
              </a:tblPr>
              <a:tblGrid>
                <a:gridCol w="1650823"/>
                <a:gridCol w="2487699"/>
                <a:gridCol w="2933841"/>
              </a:tblGrid>
              <a:tr h="407197">
                <a:tc>
                  <a:txBody>
                    <a:bodyPr/>
                    <a:lstStyle/>
                    <a:p>
                      <a:pPr algn="ctr" hangingPunct="0">
                        <a:lnSpc>
                          <a:spcPts val="1680"/>
                        </a:lnSpc>
                        <a:spcBef>
                          <a:spcPts val="600"/>
                        </a:spcBef>
                        <a:spcAft>
                          <a:spcPts val="0"/>
                        </a:spcAft>
                      </a:pPr>
                      <a:r>
                        <a:rPr lang="tr-TR" sz="1800" dirty="0">
                          <a:latin typeface="+mj-lt"/>
                        </a:rPr>
                        <a:t>SINIF</a:t>
                      </a:r>
                      <a:endParaRPr lang="tr-TR" sz="1800" dirty="0">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a:latin typeface="+mj-lt"/>
                        </a:rPr>
                        <a:t>ALAN/BÖLÜM</a:t>
                      </a:r>
                      <a:endParaRPr lang="tr-TR" sz="1800" dirty="0">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a:latin typeface="+mj-lt"/>
                        </a:rPr>
                        <a:t>ŞUBE SAYISI</a:t>
                      </a:r>
                      <a:endParaRPr lang="tr-TR" sz="1800" dirty="0">
                        <a:latin typeface="+mj-lt"/>
                        <a:ea typeface="Times New Roman"/>
                      </a:endParaRPr>
                    </a:p>
                  </a:txBody>
                  <a:tcPr marL="68580" marR="68580" marT="0" marB="0" anchor="ctr"/>
                </a:tc>
              </a:tr>
              <a:tr h="407197">
                <a:tc>
                  <a:txBody>
                    <a:bodyPr/>
                    <a:lstStyle/>
                    <a:p>
                      <a:pPr algn="ctr" hangingPunct="0">
                        <a:lnSpc>
                          <a:spcPts val="1680"/>
                        </a:lnSpc>
                        <a:spcBef>
                          <a:spcPts val="600"/>
                        </a:spcBef>
                        <a:spcAft>
                          <a:spcPts val="0"/>
                        </a:spcAft>
                      </a:pPr>
                      <a:r>
                        <a:rPr lang="tr-TR" sz="1800" dirty="0">
                          <a:latin typeface="+mj-lt"/>
                        </a:rPr>
                        <a:t>9</a:t>
                      </a:r>
                      <a:endParaRPr lang="tr-TR" sz="1800" dirty="0">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latin typeface="+mj-lt"/>
                        </a:rPr>
                        <a:t>---</a:t>
                      </a:r>
                      <a:endParaRPr lang="tr-TR" sz="1800" dirty="0">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a:latin typeface="+mj-lt"/>
                          <a:ea typeface="Times New Roman"/>
                        </a:rPr>
                        <a:t>7</a:t>
                      </a:r>
                    </a:p>
                  </a:txBody>
                  <a:tcPr marL="68580" marR="68580" marT="0" marB="0" anchor="ctr"/>
                </a:tc>
              </a:tr>
              <a:tr h="407197">
                <a:tc>
                  <a:txBody>
                    <a:bodyPr/>
                    <a:lstStyle/>
                    <a:p>
                      <a:pPr algn="ctr" hangingPunct="0">
                        <a:lnSpc>
                          <a:spcPts val="1680"/>
                        </a:lnSpc>
                        <a:spcBef>
                          <a:spcPts val="600"/>
                        </a:spcBef>
                        <a:spcAft>
                          <a:spcPts val="0"/>
                        </a:spcAft>
                      </a:pPr>
                      <a:r>
                        <a:rPr lang="tr-TR" sz="1800" dirty="0">
                          <a:latin typeface="+mj-lt"/>
                        </a:rPr>
                        <a:t>10</a:t>
                      </a:r>
                      <a:endParaRPr lang="tr-TR" sz="1800" dirty="0">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a:latin typeface="+mj-lt"/>
                        </a:rPr>
                        <a:t>---</a:t>
                      </a:r>
                      <a:endParaRPr lang="tr-TR" sz="1800">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latin typeface="+mj-lt"/>
                          <a:ea typeface="+mn-ea"/>
                        </a:rPr>
                        <a:t>7</a:t>
                      </a:r>
                      <a:endParaRPr lang="tr-TR" sz="1800" dirty="0">
                        <a:latin typeface="+mj-lt"/>
                        <a:ea typeface="Times New Roman"/>
                      </a:endParaRPr>
                    </a:p>
                  </a:txBody>
                  <a:tcPr marL="68580" marR="68580" marT="0" marB="0" anchor="ctr"/>
                </a:tc>
              </a:tr>
              <a:tr h="407197">
                <a:tc>
                  <a:txBody>
                    <a:bodyPr/>
                    <a:lstStyle/>
                    <a:p>
                      <a:pPr algn="ctr" hangingPunct="0">
                        <a:lnSpc>
                          <a:spcPts val="1680"/>
                        </a:lnSpc>
                        <a:spcBef>
                          <a:spcPts val="600"/>
                        </a:spcBef>
                        <a:spcAft>
                          <a:spcPts val="0"/>
                        </a:spcAft>
                      </a:pPr>
                      <a:r>
                        <a:rPr lang="tr-TR" sz="1800">
                          <a:latin typeface="+mj-lt"/>
                        </a:rPr>
                        <a:t>11</a:t>
                      </a:r>
                      <a:endParaRPr lang="tr-TR" sz="1800">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a:latin typeface="+mj-lt"/>
                        </a:rPr>
                        <a:t>---</a:t>
                      </a:r>
                      <a:endParaRPr lang="tr-TR" sz="1800" dirty="0">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a:latin typeface="+mj-lt"/>
                        </a:rPr>
                        <a:t>10</a:t>
                      </a:r>
                      <a:endParaRPr lang="tr-TR" sz="1800" dirty="0">
                        <a:latin typeface="+mj-lt"/>
                        <a:ea typeface="Times New Roman"/>
                      </a:endParaRPr>
                    </a:p>
                  </a:txBody>
                  <a:tcPr marL="68580" marR="68580" marT="0" marB="0" anchor="ctr"/>
                </a:tc>
              </a:tr>
              <a:tr h="407197">
                <a:tc>
                  <a:txBody>
                    <a:bodyPr/>
                    <a:lstStyle/>
                    <a:p>
                      <a:pPr algn="ctr" hangingPunct="0">
                        <a:lnSpc>
                          <a:spcPts val="1680"/>
                        </a:lnSpc>
                        <a:spcBef>
                          <a:spcPts val="600"/>
                        </a:spcBef>
                        <a:spcAft>
                          <a:spcPts val="0"/>
                        </a:spcAft>
                      </a:pPr>
                      <a:r>
                        <a:rPr lang="tr-TR" sz="1800">
                          <a:latin typeface="+mj-lt"/>
                        </a:rPr>
                        <a:t>12</a:t>
                      </a:r>
                      <a:endParaRPr lang="tr-TR" sz="1800">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latin typeface="+mj-lt"/>
                          <a:ea typeface="Times New Roman"/>
                        </a:rPr>
                        <a:t>---</a:t>
                      </a:r>
                      <a:endParaRPr lang="tr-TR" sz="1800" dirty="0">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latin typeface="+mj-lt"/>
                          <a:ea typeface="Times New Roman"/>
                        </a:rPr>
                        <a:t>10</a:t>
                      </a:r>
                      <a:endParaRPr lang="tr-TR" sz="1800" dirty="0">
                        <a:latin typeface="+mj-lt"/>
                        <a:ea typeface="Times New Roman"/>
                      </a:endParaRPr>
                    </a:p>
                  </a:txBody>
                  <a:tcPr marL="68580" marR="68580" marT="0" marB="0" anchor="ctr"/>
                </a:tc>
              </a:tr>
            </a:tbl>
          </a:graphicData>
        </a:graphic>
      </p:graphicFrame>
      <p:sp>
        <p:nvSpPr>
          <p:cNvPr id="5" name="1 Başlık"/>
          <p:cNvSpPr txBox="1">
            <a:spLocks/>
          </p:cNvSpPr>
          <p:nvPr/>
        </p:nvSpPr>
        <p:spPr>
          <a:xfrm>
            <a:off x="857224" y="1643050"/>
            <a:ext cx="2571768" cy="500066"/>
          </a:xfrm>
          <a:prstGeom prst="rect">
            <a:avLst/>
          </a:prstGeom>
        </p:spPr>
        <p:txBody>
          <a:bodyPr vert="horz" lIns="0" rIns="0" bIns="0" anchor="b">
            <a:normAutofit/>
          </a:bodyPr>
          <a:lstStyle/>
          <a:p>
            <a:pPr marL="0" marR="0" lvl="0" indent="0" algn="l" defTabSz="914400" rtl="0" eaLnBrk="1" fontAlgn="auto" latinLnBrk="0" hangingPunct="0">
              <a:lnSpc>
                <a:spcPct val="100000"/>
              </a:lnSpc>
              <a:spcBef>
                <a:spcPct val="0"/>
              </a:spcBef>
              <a:spcAft>
                <a:spcPts val="0"/>
              </a:spcAft>
              <a:buClrTx/>
              <a:buSzTx/>
              <a:buFontTx/>
              <a:buNone/>
              <a:tabLst/>
              <a:defRPr/>
            </a:pPr>
            <a:r>
              <a:rPr kumimoji="0" lang="tr-TR" sz="2600" b="1" i="0" u="none" strike="noStrike" kern="1200" cap="none" spc="0" normalizeH="0" baseline="0" noProof="0" dirty="0" smtClean="0">
                <a:ln>
                  <a:noFill/>
                </a:ln>
                <a:solidFill>
                  <a:schemeClr val="tx2"/>
                </a:solidFill>
                <a:effectLst/>
                <a:uLnTx/>
                <a:uFillTx/>
                <a:latin typeface="+mj-lt"/>
                <a:ea typeface="+mj-ea"/>
                <a:cs typeface="+mj-cs"/>
              </a:rPr>
              <a:t>Sınıflarımız:</a:t>
            </a:r>
            <a:endParaRPr kumimoji="0" lang="tr-TR" sz="26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5 Resim" descr="716401_63631791.jpg"/>
          <p:cNvPicPr>
            <a:picLocks noChangeAspect="1"/>
          </p:cNvPicPr>
          <p:nvPr/>
        </p:nvPicPr>
        <p:blipFill>
          <a:blip r:embed="rId2" cstate="print"/>
          <a:stretch>
            <a:fillRect/>
          </a:stretch>
        </p:blipFill>
        <p:spPr>
          <a:xfrm rot="1912697">
            <a:off x="6985299" y="913338"/>
            <a:ext cx="1264928" cy="843285"/>
          </a:xfrm>
          <a:prstGeom prst="rect">
            <a:avLst/>
          </a:prstGeom>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72066" y="428604"/>
            <a:ext cx="3714776" cy="500066"/>
          </a:xfrm>
        </p:spPr>
        <p:txBody>
          <a:bodyPr>
            <a:noAutofit/>
          </a:bodyPr>
          <a:lstStyle/>
          <a:p>
            <a:pPr algn="l"/>
            <a:r>
              <a:rPr lang="tr-TR" sz="2400" dirty="0" smtClean="0">
                <a:cs typeface="Tahoma" pitchFamily="34" charset="0"/>
              </a:rPr>
              <a:t>OKULUMUZUN TARİHÇESİ</a:t>
            </a:r>
            <a:endParaRPr lang="tr-TR" sz="2400" dirty="0">
              <a:cs typeface="Tahoma" pitchFamily="34" charset="0"/>
            </a:endParaRPr>
          </a:p>
        </p:txBody>
      </p:sp>
      <p:sp>
        <p:nvSpPr>
          <p:cNvPr id="3" name="2 Alt Başlık"/>
          <p:cNvSpPr>
            <a:spLocks noGrp="1"/>
          </p:cNvSpPr>
          <p:nvPr>
            <p:ph type="body" sz="half" idx="2"/>
          </p:nvPr>
        </p:nvSpPr>
        <p:spPr>
          <a:xfrm>
            <a:off x="357158" y="1428736"/>
            <a:ext cx="2500330" cy="2857520"/>
          </a:xfrm>
        </p:spPr>
        <p:txBody>
          <a:bodyPr>
            <a:normAutofit fontScale="92500" lnSpcReduction="10000"/>
          </a:bodyPr>
          <a:lstStyle/>
          <a:p>
            <a:pPr algn="l"/>
            <a:r>
              <a:rPr lang="tr-TR" sz="2600" dirty="0" smtClean="0">
                <a:solidFill>
                  <a:schemeClr val="accent1">
                    <a:lumMod val="75000"/>
                  </a:schemeClr>
                </a:solidFill>
                <a:latin typeface="+mj-lt"/>
              </a:rPr>
              <a:t>Değerli Konuklar;</a:t>
            </a:r>
          </a:p>
          <a:p>
            <a:pPr algn="l"/>
            <a:r>
              <a:rPr lang="tr-TR" sz="2600" dirty="0" smtClean="0">
                <a:solidFill>
                  <a:schemeClr val="accent1">
                    <a:lumMod val="75000"/>
                  </a:schemeClr>
                </a:solidFill>
                <a:latin typeface="+mj-lt"/>
              </a:rPr>
              <a:t>Uşak Lisesi 30 Nisan 1953 tarihinde Uşak Ortaokulu bünyesinde açılmış ve Uşak Lisesi adını almıştır. </a:t>
            </a:r>
          </a:p>
          <a:p>
            <a:endParaRPr lang="tr-TR" dirty="0"/>
          </a:p>
        </p:txBody>
      </p:sp>
      <p:pic>
        <p:nvPicPr>
          <p:cNvPr id="10" name="9 Resim Yer Tutucusu" descr="Resim1.jpg"/>
          <p:cNvPicPr>
            <a:picLocks noGrp="1" noChangeAspect="1"/>
          </p:cNvPicPr>
          <p:nvPr>
            <p:ph type="pic" idx="1"/>
          </p:nvPr>
        </p:nvPicPr>
        <p:blipFill>
          <a:blip r:embed="rId2"/>
          <a:srcRect l="5818" r="5818"/>
          <a:stretch>
            <a:fillRect/>
          </a:stretch>
        </p:blipFill>
        <p:spPr>
          <a:xfrm rot="420000">
            <a:off x="3506646" y="1197299"/>
            <a:ext cx="4579289" cy="3899196"/>
          </a:xfrm>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1071546"/>
            <a:ext cx="6515120" cy="489790"/>
          </a:xfrm>
        </p:spPr>
        <p:txBody>
          <a:bodyPr>
            <a:normAutofit/>
          </a:bodyPr>
          <a:lstStyle/>
          <a:p>
            <a:r>
              <a:rPr lang="tr-TR" sz="2600" b="1" dirty="0" smtClean="0"/>
              <a:t>Sınıflara göre öğrenci sayıları:</a:t>
            </a:r>
            <a:endParaRPr lang="tr-TR" sz="2600"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312273960"/>
              </p:ext>
            </p:extLst>
          </p:nvPr>
        </p:nvGraphicFramePr>
        <p:xfrm>
          <a:off x="1214414" y="1857364"/>
          <a:ext cx="5786479" cy="3786216"/>
        </p:xfrm>
        <a:graphic>
          <a:graphicData uri="http://schemas.openxmlformats.org/drawingml/2006/table">
            <a:tbl>
              <a:tblPr>
                <a:tableStyleId>{35758FB7-9AC5-4552-8A53-C91805E547FA}</a:tableStyleId>
              </a:tblPr>
              <a:tblGrid>
                <a:gridCol w="1929583"/>
                <a:gridCol w="1285632"/>
                <a:gridCol w="1285632"/>
                <a:gridCol w="1285632"/>
              </a:tblGrid>
              <a:tr h="631036">
                <a:tc>
                  <a:txBody>
                    <a:bodyPr/>
                    <a:lstStyle/>
                    <a:p>
                      <a:pPr algn="ctr" hangingPunct="0">
                        <a:lnSpc>
                          <a:spcPts val="1680"/>
                        </a:lnSpc>
                        <a:spcAft>
                          <a:spcPts val="0"/>
                        </a:spcAft>
                      </a:pPr>
                      <a:r>
                        <a:rPr lang="tr-TR" sz="1800" dirty="0">
                          <a:latin typeface="+mj-lt"/>
                        </a:rPr>
                        <a:t>SINIFLAR</a:t>
                      </a:r>
                      <a:endParaRPr lang="tr-TR" sz="1800" dirty="0">
                        <a:latin typeface="+mj-lt"/>
                        <a:ea typeface="Times New Roman"/>
                      </a:endParaRPr>
                    </a:p>
                  </a:txBody>
                  <a:tcPr marL="68580" marR="68580" marT="0" marB="0" anchor="ctr"/>
                </a:tc>
                <a:tc>
                  <a:txBody>
                    <a:bodyPr/>
                    <a:lstStyle/>
                    <a:p>
                      <a:pPr algn="ctr" hangingPunct="0">
                        <a:lnSpc>
                          <a:spcPts val="1680"/>
                        </a:lnSpc>
                        <a:spcAft>
                          <a:spcPts val="0"/>
                        </a:spcAft>
                      </a:pPr>
                      <a:r>
                        <a:rPr lang="tr-TR" sz="1800" dirty="0" smtClean="0">
                          <a:latin typeface="+mj-lt"/>
                          <a:ea typeface="Times New Roman"/>
                        </a:rPr>
                        <a:t>ERKEK</a:t>
                      </a:r>
                      <a:endParaRPr lang="tr-TR" sz="1800" dirty="0">
                        <a:latin typeface="+mj-lt"/>
                        <a:ea typeface="Times New Roman"/>
                      </a:endParaRPr>
                    </a:p>
                  </a:txBody>
                  <a:tcPr marL="68580" marR="68580" marT="0" marB="0" anchor="ctr"/>
                </a:tc>
                <a:tc>
                  <a:txBody>
                    <a:bodyPr/>
                    <a:lstStyle/>
                    <a:p>
                      <a:pPr algn="ctr" hangingPunct="0">
                        <a:lnSpc>
                          <a:spcPts val="1680"/>
                        </a:lnSpc>
                        <a:spcAft>
                          <a:spcPts val="0"/>
                        </a:spcAft>
                      </a:pPr>
                      <a:r>
                        <a:rPr lang="tr-TR" sz="1800" dirty="0" smtClean="0">
                          <a:latin typeface="+mj-lt"/>
                          <a:ea typeface="Times New Roman"/>
                        </a:rPr>
                        <a:t>KIZ</a:t>
                      </a:r>
                      <a:endParaRPr lang="tr-TR" sz="1800" dirty="0">
                        <a:latin typeface="+mj-lt"/>
                        <a:ea typeface="Times New Roman"/>
                      </a:endParaRPr>
                    </a:p>
                  </a:txBody>
                  <a:tcPr marL="68580" marR="68580" marT="0" marB="0" anchor="ctr"/>
                </a:tc>
                <a:tc>
                  <a:txBody>
                    <a:bodyPr/>
                    <a:lstStyle/>
                    <a:p>
                      <a:pPr algn="ctr" hangingPunct="0">
                        <a:lnSpc>
                          <a:spcPts val="1680"/>
                        </a:lnSpc>
                        <a:spcAft>
                          <a:spcPts val="0"/>
                        </a:spcAft>
                      </a:pPr>
                      <a:r>
                        <a:rPr lang="tr-TR" sz="1800" dirty="0" smtClean="0">
                          <a:latin typeface="+mj-lt"/>
                          <a:ea typeface="Times New Roman"/>
                        </a:rPr>
                        <a:t>MEVCUT</a:t>
                      </a:r>
                      <a:endParaRPr lang="tr-TR" sz="1800" dirty="0">
                        <a:latin typeface="+mj-lt"/>
                        <a:ea typeface="Times New Roman"/>
                      </a:endParaRPr>
                    </a:p>
                  </a:txBody>
                  <a:tcPr marL="68580" marR="68580" marT="0" marB="0" anchor="ctr"/>
                </a:tc>
              </a:tr>
              <a:tr h="631036">
                <a:tc>
                  <a:txBody>
                    <a:bodyPr/>
                    <a:lstStyle/>
                    <a:p>
                      <a:pPr hangingPunct="0">
                        <a:lnSpc>
                          <a:spcPts val="1680"/>
                        </a:lnSpc>
                        <a:spcAft>
                          <a:spcPts val="0"/>
                        </a:spcAft>
                      </a:pPr>
                      <a:r>
                        <a:rPr lang="tr-TR" sz="1800">
                          <a:latin typeface="+mj-lt"/>
                        </a:rPr>
                        <a:t>9. SINIFLAR</a:t>
                      </a:r>
                      <a:endParaRPr lang="tr-TR" sz="180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119</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119</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238</a:t>
                      </a:r>
                      <a:endParaRPr lang="tr-TR" sz="1800" dirty="0">
                        <a:latin typeface="+mj-lt"/>
                        <a:ea typeface="Times New Roman"/>
                      </a:endParaRPr>
                    </a:p>
                  </a:txBody>
                  <a:tcPr marL="68580" marR="68580" marT="0" marB="0" anchor="ctr"/>
                </a:tc>
              </a:tr>
              <a:tr h="631036">
                <a:tc>
                  <a:txBody>
                    <a:bodyPr/>
                    <a:lstStyle/>
                    <a:p>
                      <a:pPr hangingPunct="0">
                        <a:lnSpc>
                          <a:spcPts val="1680"/>
                        </a:lnSpc>
                        <a:spcAft>
                          <a:spcPts val="0"/>
                        </a:spcAft>
                      </a:pPr>
                      <a:r>
                        <a:rPr lang="tr-TR" sz="1800" dirty="0">
                          <a:latin typeface="+mj-lt"/>
                        </a:rPr>
                        <a:t>10. SINIFLAR</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99</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139</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238</a:t>
                      </a:r>
                      <a:endParaRPr lang="tr-TR" sz="1800" dirty="0">
                        <a:latin typeface="+mj-lt"/>
                        <a:ea typeface="Times New Roman"/>
                      </a:endParaRPr>
                    </a:p>
                  </a:txBody>
                  <a:tcPr marL="68580" marR="68580" marT="0" marB="0" anchor="ctr"/>
                </a:tc>
              </a:tr>
              <a:tr h="631036">
                <a:tc>
                  <a:txBody>
                    <a:bodyPr/>
                    <a:lstStyle/>
                    <a:p>
                      <a:pPr hangingPunct="0">
                        <a:lnSpc>
                          <a:spcPts val="1680"/>
                        </a:lnSpc>
                        <a:spcAft>
                          <a:spcPts val="0"/>
                        </a:spcAft>
                      </a:pPr>
                      <a:r>
                        <a:rPr lang="tr-TR" sz="1800" dirty="0">
                          <a:latin typeface="+mj-lt"/>
                        </a:rPr>
                        <a:t>11.SINIFLAR</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112</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159</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271</a:t>
                      </a:r>
                      <a:endParaRPr lang="tr-TR" sz="1800" dirty="0">
                        <a:latin typeface="+mj-lt"/>
                        <a:ea typeface="Times New Roman"/>
                      </a:endParaRPr>
                    </a:p>
                  </a:txBody>
                  <a:tcPr marL="68580" marR="68580" marT="0" marB="0" anchor="ctr"/>
                </a:tc>
              </a:tr>
              <a:tr h="631036">
                <a:tc>
                  <a:txBody>
                    <a:bodyPr/>
                    <a:lstStyle/>
                    <a:p>
                      <a:pPr hangingPunct="0">
                        <a:lnSpc>
                          <a:spcPts val="1680"/>
                        </a:lnSpc>
                        <a:spcAft>
                          <a:spcPts val="0"/>
                        </a:spcAft>
                      </a:pPr>
                      <a:r>
                        <a:rPr lang="tr-TR" sz="1800" dirty="0">
                          <a:latin typeface="+mj-lt"/>
                        </a:rPr>
                        <a:t>12.SINIFLAR</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118</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118</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236</a:t>
                      </a:r>
                      <a:endParaRPr lang="tr-TR" sz="1800" dirty="0">
                        <a:latin typeface="+mj-lt"/>
                        <a:ea typeface="Times New Roman"/>
                      </a:endParaRPr>
                    </a:p>
                  </a:txBody>
                  <a:tcPr marL="68580" marR="68580" marT="0" marB="0" anchor="ctr"/>
                </a:tc>
              </a:tr>
              <a:tr h="631036">
                <a:tc>
                  <a:txBody>
                    <a:bodyPr/>
                    <a:lstStyle/>
                    <a:p>
                      <a:pPr hangingPunct="0">
                        <a:lnSpc>
                          <a:spcPts val="1680"/>
                        </a:lnSpc>
                        <a:spcAft>
                          <a:spcPts val="0"/>
                        </a:spcAft>
                      </a:pPr>
                      <a:r>
                        <a:rPr lang="tr-TR" sz="1800" dirty="0">
                          <a:latin typeface="+mj-lt"/>
                        </a:rPr>
                        <a:t>TOPLAM</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448</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ea typeface="Times New Roman"/>
                        </a:rPr>
                        <a:t>535</a:t>
                      </a:r>
                      <a:endParaRPr lang="tr-TR" sz="1800" dirty="0">
                        <a:latin typeface="+mj-lt"/>
                        <a:ea typeface="Times New Roman"/>
                      </a:endParaRPr>
                    </a:p>
                  </a:txBody>
                  <a:tcPr marL="68580" marR="68580" marT="0" marB="0" anchor="ctr"/>
                </a:tc>
                <a:tc>
                  <a:txBody>
                    <a:bodyPr/>
                    <a:lstStyle/>
                    <a:p>
                      <a:pPr hangingPunct="0">
                        <a:lnSpc>
                          <a:spcPts val="1680"/>
                        </a:lnSpc>
                        <a:spcAft>
                          <a:spcPts val="0"/>
                        </a:spcAft>
                      </a:pPr>
                      <a:r>
                        <a:rPr lang="tr-TR" sz="1800" dirty="0" smtClean="0">
                          <a:latin typeface="+mj-lt"/>
                        </a:rPr>
                        <a:t>983</a:t>
                      </a:r>
                      <a:endParaRPr lang="tr-TR" sz="1800" dirty="0">
                        <a:latin typeface="+mj-lt"/>
                        <a:ea typeface="Times New Roman"/>
                      </a:endParaRPr>
                    </a:p>
                  </a:txBody>
                  <a:tcPr marL="68580" marR="68580" marT="0" marB="0" anchor="ctr"/>
                </a:tc>
              </a:tr>
            </a:tbl>
          </a:graphicData>
        </a:graphic>
      </p:graphicFrame>
    </p:spTree>
  </p:cSld>
  <p:clrMapOvr>
    <a:masterClrMapping/>
  </p:clrMapOvr>
  <p:transition advClick="0" advTm="8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1285860"/>
            <a:ext cx="8229600" cy="489790"/>
          </a:xfrm>
        </p:spPr>
        <p:txBody>
          <a:bodyPr>
            <a:normAutofit/>
          </a:bodyPr>
          <a:lstStyle/>
          <a:p>
            <a:r>
              <a:rPr lang="tr-TR" sz="2600" b="1" dirty="0" smtClean="0"/>
              <a:t>Okutulan </a:t>
            </a:r>
            <a:r>
              <a:rPr lang="tr-TR" sz="2600" b="1" dirty="0" err="1" smtClean="0"/>
              <a:t>Şeçmeli</a:t>
            </a:r>
            <a:r>
              <a:rPr lang="tr-TR" sz="2600" b="1" dirty="0" smtClean="0"/>
              <a:t> Dersler:</a:t>
            </a:r>
            <a:endParaRPr lang="tr-TR" sz="2600" b="1" dirty="0"/>
          </a:p>
        </p:txBody>
      </p:sp>
      <p:sp>
        <p:nvSpPr>
          <p:cNvPr id="3" name="2 İçerik Yer Tutucusu"/>
          <p:cNvSpPr>
            <a:spLocks noGrp="1"/>
          </p:cNvSpPr>
          <p:nvPr>
            <p:ph idx="1"/>
          </p:nvPr>
        </p:nvSpPr>
        <p:spPr>
          <a:xfrm>
            <a:off x="457200" y="1935480"/>
            <a:ext cx="8229600" cy="3065156"/>
          </a:xfrm>
        </p:spPr>
        <p:txBody>
          <a:bodyPr>
            <a:normAutofit lnSpcReduction="10000"/>
          </a:bodyPr>
          <a:lstStyle/>
          <a:p>
            <a:pPr hangingPunct="0">
              <a:buNone/>
            </a:pPr>
            <a:r>
              <a:rPr lang="tr-TR" dirty="0" smtClean="0"/>
              <a:t>		</a:t>
            </a:r>
            <a:r>
              <a:rPr lang="tr-TR" dirty="0" smtClean="0">
                <a:solidFill>
                  <a:schemeClr val="accent1">
                    <a:lumMod val="75000"/>
                  </a:schemeClr>
                </a:solidFill>
                <a:latin typeface="+mj-lt"/>
              </a:rPr>
              <a:t>Okulumuzda bölümlere ve sınıflara göre; fizik, kimya, matematik,geometri, analitik geometri, astronomi ve uzay bilimleri, demokrasi ve insan hakları, tarih, coğrafya, </a:t>
            </a:r>
            <a:r>
              <a:rPr lang="tr-TR" dirty="0" err="1" smtClean="0">
                <a:solidFill>
                  <a:schemeClr val="accent1">
                    <a:lumMod val="75000"/>
                  </a:schemeClr>
                </a:solidFill>
                <a:latin typeface="+mj-lt"/>
              </a:rPr>
              <a:t>pisikoloji</a:t>
            </a:r>
            <a:r>
              <a:rPr lang="tr-TR" dirty="0" smtClean="0">
                <a:solidFill>
                  <a:schemeClr val="accent1">
                    <a:lumMod val="75000"/>
                  </a:schemeClr>
                </a:solidFill>
                <a:latin typeface="+mj-lt"/>
              </a:rPr>
              <a:t>, sosyoloji, mantık,bilgi ve iletişim teknolojisi, diksiyon ve hitabet, sosyal etkinlik, proje hazırlama,resim, müzik,almanca,</a:t>
            </a:r>
            <a:r>
              <a:rPr lang="tr-TR" dirty="0" err="1" smtClean="0">
                <a:solidFill>
                  <a:schemeClr val="accent1">
                    <a:lumMod val="75000"/>
                  </a:schemeClr>
                </a:solidFill>
                <a:latin typeface="+mj-lt"/>
              </a:rPr>
              <a:t>arapça</a:t>
            </a:r>
            <a:r>
              <a:rPr lang="tr-TR" dirty="0" smtClean="0">
                <a:solidFill>
                  <a:schemeClr val="accent1">
                    <a:lumMod val="75000"/>
                  </a:schemeClr>
                </a:solidFill>
                <a:latin typeface="+mj-lt"/>
              </a:rPr>
              <a:t>, </a:t>
            </a:r>
            <a:r>
              <a:rPr lang="tr-TR" dirty="0" err="1" smtClean="0">
                <a:solidFill>
                  <a:schemeClr val="accent1">
                    <a:lumMod val="75000"/>
                  </a:schemeClr>
                </a:solidFill>
                <a:latin typeface="+mj-lt"/>
              </a:rPr>
              <a:t>ingiliz</a:t>
            </a:r>
            <a:r>
              <a:rPr lang="tr-TR" dirty="0" smtClean="0">
                <a:solidFill>
                  <a:schemeClr val="accent1">
                    <a:lumMod val="75000"/>
                  </a:schemeClr>
                </a:solidFill>
                <a:latin typeface="+mj-lt"/>
              </a:rPr>
              <a:t> edebiyatı, Kuran-ı Kerim, Uluslar arası İlişkiler, İngilizce dersleri seçmeli olarak okutulmaktadır.</a:t>
            </a:r>
            <a:endParaRPr lang="tr-TR" dirty="0">
              <a:solidFill>
                <a:schemeClr val="accent1">
                  <a:lumMod val="75000"/>
                </a:schemeClr>
              </a:solidFill>
              <a:latin typeface="+mj-lt"/>
            </a:endParaRPr>
          </a:p>
        </p:txBody>
      </p:sp>
      <p:pic>
        <p:nvPicPr>
          <p:cNvPr id="4" name="3 Resim" descr="1950495.jpg"/>
          <p:cNvPicPr>
            <a:picLocks noChangeAspect="1"/>
          </p:cNvPicPr>
          <p:nvPr/>
        </p:nvPicPr>
        <p:blipFill>
          <a:blip r:embed="rId2"/>
          <a:stretch>
            <a:fillRect/>
          </a:stretch>
        </p:blipFill>
        <p:spPr>
          <a:xfrm>
            <a:off x="6143636" y="4500570"/>
            <a:ext cx="2214578" cy="17359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714356"/>
            <a:ext cx="8229600" cy="989856"/>
          </a:xfrm>
        </p:spPr>
        <p:txBody>
          <a:bodyPr>
            <a:normAutofit/>
          </a:bodyPr>
          <a:lstStyle/>
          <a:p>
            <a:r>
              <a:rPr lang="tr-TR" sz="3000" dirty="0" smtClean="0"/>
              <a:t>ÜNİVERSİTEYE ÖĞRENCİ YERLEŞTİRME DURUMU(LİSANS)</a:t>
            </a:r>
            <a:endParaRPr lang="tr-TR" sz="3000" dirty="0"/>
          </a:p>
        </p:txBody>
      </p:sp>
      <p:graphicFrame>
        <p:nvGraphicFramePr>
          <p:cNvPr id="4" name="3 Tablo"/>
          <p:cNvGraphicFramePr>
            <a:graphicFrameLocks noGrp="1"/>
          </p:cNvGraphicFramePr>
          <p:nvPr>
            <p:extLst>
              <p:ext uri="{D42A27DB-BD31-4B8C-83A1-F6EECF244321}">
                <p14:modId xmlns:p14="http://schemas.microsoft.com/office/powerpoint/2010/main" val="88178364"/>
              </p:ext>
            </p:extLst>
          </p:nvPr>
        </p:nvGraphicFramePr>
        <p:xfrm>
          <a:off x="714348" y="2000240"/>
          <a:ext cx="7572427" cy="4500570"/>
        </p:xfrm>
        <a:graphic>
          <a:graphicData uri="http://schemas.openxmlformats.org/drawingml/2006/table">
            <a:tbl>
              <a:tblPr>
                <a:tableStyleId>{35758FB7-9AC5-4552-8A53-C91805E547FA}</a:tableStyleId>
              </a:tblPr>
              <a:tblGrid>
                <a:gridCol w="2000263"/>
                <a:gridCol w="3047728"/>
                <a:gridCol w="2524436"/>
              </a:tblGrid>
              <a:tr h="732626">
                <a:tc>
                  <a:txBody>
                    <a:bodyPr/>
                    <a:lstStyle/>
                    <a:p>
                      <a:pPr algn="ctr">
                        <a:lnSpc>
                          <a:spcPct val="115000"/>
                        </a:lnSpc>
                        <a:spcAft>
                          <a:spcPts val="0"/>
                        </a:spcAft>
                      </a:pPr>
                      <a:r>
                        <a:rPr lang="tr-TR" sz="2000" dirty="0">
                          <a:latin typeface="+mj-lt"/>
                        </a:rPr>
                        <a:t>YIL</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a:latin typeface="+mj-lt"/>
                        </a:rPr>
                        <a:t>YERLEŞEN ÖĞRENCİ SAYISI</a:t>
                      </a:r>
                    </a:p>
                    <a:p>
                      <a:pPr algn="ctr">
                        <a:lnSpc>
                          <a:spcPct val="115000"/>
                        </a:lnSpc>
                        <a:spcAft>
                          <a:spcPts val="0"/>
                        </a:spcAft>
                      </a:pPr>
                      <a:r>
                        <a:rPr lang="tr-TR" sz="2000" dirty="0">
                          <a:latin typeface="+mj-lt"/>
                        </a:rPr>
                        <a:t>(LİSANS)</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a:latin typeface="+mj-lt"/>
                        </a:rPr>
                        <a:t>BAŞARI ORANI</a:t>
                      </a:r>
                      <a:endParaRPr lang="tr-TR" sz="2000" dirty="0">
                        <a:latin typeface="+mj-lt"/>
                        <a:ea typeface="Calibri"/>
                        <a:cs typeface="Times New Roman"/>
                      </a:endParaRPr>
                    </a:p>
                  </a:txBody>
                  <a:tcPr marL="68580" marR="68580" marT="0" marB="0" anchor="ctr"/>
                </a:tc>
              </a:tr>
              <a:tr h="732626">
                <a:tc>
                  <a:txBody>
                    <a:bodyPr/>
                    <a:lstStyle/>
                    <a:p>
                      <a:pPr algn="ctr">
                        <a:lnSpc>
                          <a:spcPct val="115000"/>
                        </a:lnSpc>
                        <a:spcAft>
                          <a:spcPts val="0"/>
                        </a:spcAft>
                      </a:pPr>
                      <a:r>
                        <a:rPr lang="tr-TR" sz="2000" dirty="0">
                          <a:latin typeface="+mj-lt"/>
                        </a:rPr>
                        <a:t>2009</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a:latin typeface="+mj-lt"/>
                        </a:rPr>
                        <a:t>178</a:t>
                      </a:r>
                      <a:endParaRPr lang="tr-TR" sz="200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a:latin typeface="+mj-lt"/>
                        </a:rPr>
                        <a:t>%72</a:t>
                      </a:r>
                      <a:endParaRPr lang="tr-TR" sz="2000" dirty="0">
                        <a:latin typeface="+mj-lt"/>
                        <a:ea typeface="Calibri"/>
                        <a:cs typeface="Times New Roman"/>
                      </a:endParaRPr>
                    </a:p>
                  </a:txBody>
                  <a:tcPr marL="68580" marR="68580" marT="0" marB="0" anchor="ctr"/>
                </a:tc>
              </a:tr>
              <a:tr h="732626">
                <a:tc>
                  <a:txBody>
                    <a:bodyPr/>
                    <a:lstStyle/>
                    <a:p>
                      <a:pPr algn="ctr">
                        <a:lnSpc>
                          <a:spcPct val="115000"/>
                        </a:lnSpc>
                        <a:spcAft>
                          <a:spcPts val="0"/>
                        </a:spcAft>
                      </a:pPr>
                      <a:r>
                        <a:rPr lang="tr-TR" sz="2000" dirty="0">
                          <a:latin typeface="+mj-lt"/>
                        </a:rPr>
                        <a:t>2010</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a:latin typeface="+mj-lt"/>
                        </a:rPr>
                        <a:t>116</a:t>
                      </a:r>
                      <a:endParaRPr lang="tr-TR" sz="200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a:latin typeface="+mj-lt"/>
                        </a:rPr>
                        <a:t>%48</a:t>
                      </a:r>
                      <a:endParaRPr lang="tr-TR" sz="2000" dirty="0">
                        <a:latin typeface="+mj-lt"/>
                        <a:ea typeface="Calibri"/>
                        <a:cs typeface="Times New Roman"/>
                      </a:endParaRPr>
                    </a:p>
                  </a:txBody>
                  <a:tcPr marL="68580" marR="68580" marT="0" marB="0" anchor="ctr"/>
                </a:tc>
              </a:tr>
              <a:tr h="767564">
                <a:tc>
                  <a:txBody>
                    <a:bodyPr/>
                    <a:lstStyle/>
                    <a:p>
                      <a:pPr algn="ctr">
                        <a:lnSpc>
                          <a:spcPct val="115000"/>
                        </a:lnSpc>
                        <a:spcAft>
                          <a:spcPts val="0"/>
                        </a:spcAft>
                      </a:pPr>
                      <a:r>
                        <a:rPr lang="tr-TR" sz="2000">
                          <a:latin typeface="+mj-lt"/>
                        </a:rPr>
                        <a:t>2011</a:t>
                      </a:r>
                      <a:endParaRPr lang="tr-TR" sz="200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smtClean="0">
                          <a:latin typeface="+mj-lt"/>
                        </a:rPr>
                        <a:t>146</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a:latin typeface="+mj-lt"/>
                        </a:rPr>
                        <a:t>%</a:t>
                      </a:r>
                      <a:r>
                        <a:rPr lang="tr-TR" sz="2000" dirty="0" smtClean="0">
                          <a:latin typeface="+mj-lt"/>
                        </a:rPr>
                        <a:t>65</a:t>
                      </a:r>
                      <a:endParaRPr lang="tr-TR" sz="2000" dirty="0">
                        <a:latin typeface="+mj-lt"/>
                        <a:ea typeface="Calibri"/>
                        <a:cs typeface="Times New Roman"/>
                      </a:endParaRPr>
                    </a:p>
                  </a:txBody>
                  <a:tcPr marL="68580" marR="68580" marT="0" marB="0" anchor="ctr"/>
                </a:tc>
              </a:tr>
              <a:tr h="767564">
                <a:tc>
                  <a:txBody>
                    <a:bodyPr/>
                    <a:lstStyle/>
                    <a:p>
                      <a:pPr algn="ctr">
                        <a:lnSpc>
                          <a:spcPct val="115000"/>
                        </a:lnSpc>
                        <a:spcAft>
                          <a:spcPts val="0"/>
                        </a:spcAft>
                      </a:pPr>
                      <a:r>
                        <a:rPr lang="tr-TR" sz="2000" dirty="0" smtClean="0">
                          <a:latin typeface="+mj-lt"/>
                          <a:ea typeface="Calibri"/>
                          <a:cs typeface="Times New Roman"/>
                        </a:rPr>
                        <a:t>2012</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smtClean="0">
                          <a:latin typeface="+mj-lt"/>
                          <a:ea typeface="Calibri"/>
                          <a:cs typeface="Times New Roman"/>
                        </a:rPr>
                        <a:t>130</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smtClean="0">
                          <a:latin typeface="+mj-lt"/>
                          <a:ea typeface="Calibri"/>
                          <a:cs typeface="Times New Roman"/>
                        </a:rPr>
                        <a:t>%60</a:t>
                      </a:r>
                      <a:endParaRPr lang="tr-TR" sz="2000" dirty="0">
                        <a:latin typeface="+mj-lt"/>
                        <a:ea typeface="Calibri"/>
                        <a:cs typeface="Times New Roman"/>
                      </a:endParaRPr>
                    </a:p>
                  </a:txBody>
                  <a:tcPr marL="68580" marR="68580" marT="0" marB="0" anchor="ctr"/>
                </a:tc>
              </a:tr>
              <a:tr h="767564">
                <a:tc>
                  <a:txBody>
                    <a:bodyPr/>
                    <a:lstStyle/>
                    <a:p>
                      <a:pPr algn="ctr">
                        <a:lnSpc>
                          <a:spcPct val="115000"/>
                        </a:lnSpc>
                        <a:spcAft>
                          <a:spcPts val="0"/>
                        </a:spcAft>
                      </a:pPr>
                      <a:r>
                        <a:rPr lang="tr-TR" sz="2000" dirty="0" smtClean="0">
                          <a:latin typeface="+mj-lt"/>
                          <a:ea typeface="Calibri"/>
                          <a:cs typeface="Times New Roman"/>
                        </a:rPr>
                        <a:t>2013</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smtClean="0">
                          <a:latin typeface="+mj-lt"/>
                          <a:ea typeface="Calibri"/>
                          <a:cs typeface="Times New Roman"/>
                        </a:rPr>
                        <a:t>194</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smtClean="0">
                          <a:latin typeface="+mj-lt"/>
                          <a:ea typeface="Calibri"/>
                          <a:cs typeface="Times New Roman"/>
                        </a:rPr>
                        <a:t>%75</a:t>
                      </a:r>
                      <a:endParaRPr lang="tr-TR" sz="2000" dirty="0">
                        <a:latin typeface="+mj-lt"/>
                        <a:ea typeface="Calibri"/>
                        <a:cs typeface="Times New Roman"/>
                      </a:endParaRPr>
                    </a:p>
                  </a:txBody>
                  <a:tcPr marL="68580" marR="68580" marT="0" marB="0" anchor="ctr"/>
                </a:tc>
              </a:tr>
            </a:tbl>
          </a:graphicData>
        </a:graphic>
      </p:graphicFrame>
      <p:pic>
        <p:nvPicPr>
          <p:cNvPr id="6" name="5 Resim" descr="LYS-TE~1.JPG"/>
          <p:cNvPicPr>
            <a:picLocks noChangeAspect="1"/>
          </p:cNvPicPr>
          <p:nvPr/>
        </p:nvPicPr>
        <p:blipFill>
          <a:blip r:embed="rId2"/>
          <a:stretch>
            <a:fillRect/>
          </a:stretch>
        </p:blipFill>
        <p:spPr>
          <a:xfrm>
            <a:off x="6929454" y="714356"/>
            <a:ext cx="1428760" cy="1086865"/>
          </a:xfrm>
          <a:prstGeom prst="rect">
            <a:avLst/>
          </a:prstGeom>
        </p:spPr>
      </p:pic>
    </p:spTree>
  </p:cSld>
  <p:clrMapOvr>
    <a:masterClrMapping/>
  </p:clrMapOvr>
  <p:transition advClick="0" advTm="8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714356"/>
            <a:ext cx="8229600" cy="989856"/>
          </a:xfrm>
        </p:spPr>
        <p:txBody>
          <a:bodyPr>
            <a:normAutofit/>
          </a:bodyPr>
          <a:lstStyle/>
          <a:p>
            <a:r>
              <a:rPr lang="tr-TR" sz="3000" dirty="0" smtClean="0"/>
              <a:t>ÜNİVERSİTEYE ÖĞRENCİ YERLEŞTİRME DURUMU(LİSANS)</a:t>
            </a:r>
            <a:endParaRPr lang="tr-TR" sz="3000" dirty="0"/>
          </a:p>
        </p:txBody>
      </p:sp>
      <p:graphicFrame>
        <p:nvGraphicFramePr>
          <p:cNvPr id="4" name="3 Tablo"/>
          <p:cNvGraphicFramePr>
            <a:graphicFrameLocks noGrp="1"/>
          </p:cNvGraphicFramePr>
          <p:nvPr>
            <p:extLst>
              <p:ext uri="{D42A27DB-BD31-4B8C-83A1-F6EECF244321}">
                <p14:modId xmlns:p14="http://schemas.microsoft.com/office/powerpoint/2010/main" val="3548970383"/>
              </p:ext>
            </p:extLst>
          </p:nvPr>
        </p:nvGraphicFramePr>
        <p:xfrm>
          <a:off x="714348" y="2000240"/>
          <a:ext cx="7572427" cy="4500570"/>
        </p:xfrm>
        <a:graphic>
          <a:graphicData uri="http://schemas.openxmlformats.org/drawingml/2006/table">
            <a:tbl>
              <a:tblPr>
                <a:tableStyleId>{35758FB7-9AC5-4552-8A53-C91805E547FA}</a:tableStyleId>
              </a:tblPr>
              <a:tblGrid>
                <a:gridCol w="2000263"/>
                <a:gridCol w="3047728"/>
                <a:gridCol w="2524436"/>
              </a:tblGrid>
              <a:tr h="732626">
                <a:tc>
                  <a:txBody>
                    <a:bodyPr/>
                    <a:lstStyle/>
                    <a:p>
                      <a:pPr algn="ctr">
                        <a:lnSpc>
                          <a:spcPct val="115000"/>
                        </a:lnSpc>
                        <a:spcAft>
                          <a:spcPts val="0"/>
                        </a:spcAft>
                      </a:pPr>
                      <a:r>
                        <a:rPr lang="tr-TR" sz="2000" dirty="0">
                          <a:latin typeface="+mj-lt"/>
                        </a:rPr>
                        <a:t>YIL</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a:latin typeface="+mj-lt"/>
                        </a:rPr>
                        <a:t>YERLEŞEN ÖĞRENCİ SAYISI</a:t>
                      </a:r>
                    </a:p>
                    <a:p>
                      <a:pPr algn="ctr">
                        <a:lnSpc>
                          <a:spcPct val="115000"/>
                        </a:lnSpc>
                        <a:spcAft>
                          <a:spcPts val="0"/>
                        </a:spcAft>
                      </a:pPr>
                      <a:r>
                        <a:rPr lang="tr-TR" sz="2000" dirty="0">
                          <a:latin typeface="+mj-lt"/>
                        </a:rPr>
                        <a:t>(LİSANS)</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a:latin typeface="+mj-lt"/>
                        </a:rPr>
                        <a:t>BAŞARI ORANI</a:t>
                      </a:r>
                      <a:endParaRPr lang="tr-TR" sz="2000" dirty="0">
                        <a:latin typeface="+mj-lt"/>
                        <a:ea typeface="Calibri"/>
                        <a:cs typeface="Times New Roman"/>
                      </a:endParaRPr>
                    </a:p>
                  </a:txBody>
                  <a:tcPr marL="68580" marR="68580" marT="0" marB="0" anchor="ctr"/>
                </a:tc>
              </a:tr>
              <a:tr h="732626">
                <a:tc>
                  <a:txBody>
                    <a:bodyPr/>
                    <a:lstStyle/>
                    <a:p>
                      <a:pPr algn="ctr">
                        <a:lnSpc>
                          <a:spcPct val="115000"/>
                        </a:lnSpc>
                        <a:spcAft>
                          <a:spcPts val="0"/>
                        </a:spcAft>
                      </a:pPr>
                      <a:r>
                        <a:rPr lang="tr-TR" sz="2000" dirty="0" smtClean="0">
                          <a:latin typeface="+mj-lt"/>
                        </a:rPr>
                        <a:t>2014</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smtClean="0">
                          <a:latin typeface="+mj-lt"/>
                        </a:rPr>
                        <a:t>140</a:t>
                      </a: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r>
                        <a:rPr lang="tr-TR" sz="2000" dirty="0" smtClean="0">
                          <a:latin typeface="+mj-lt"/>
                        </a:rPr>
                        <a:t>%69</a:t>
                      </a:r>
                      <a:endParaRPr lang="tr-TR" sz="2000" dirty="0">
                        <a:latin typeface="+mj-lt"/>
                        <a:ea typeface="Calibri"/>
                        <a:cs typeface="Times New Roman"/>
                      </a:endParaRPr>
                    </a:p>
                  </a:txBody>
                  <a:tcPr marL="68580" marR="68580" marT="0" marB="0" anchor="ctr"/>
                </a:tc>
              </a:tr>
              <a:tr h="732626">
                <a:tc>
                  <a:txBody>
                    <a:bodyPr/>
                    <a:lstStyle/>
                    <a:p>
                      <a:pPr algn="ctr">
                        <a:lnSpc>
                          <a:spcPct val="115000"/>
                        </a:lnSpc>
                        <a:spcAft>
                          <a:spcPts val="0"/>
                        </a:spcAft>
                      </a:pP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endParaRPr lang="tr-TR" sz="2000" dirty="0">
                        <a:latin typeface="+mj-lt"/>
                        <a:ea typeface="Calibri"/>
                        <a:cs typeface="Times New Roman"/>
                      </a:endParaRPr>
                    </a:p>
                  </a:txBody>
                  <a:tcPr marL="68580" marR="68580" marT="0" marB="0" anchor="ctr"/>
                </a:tc>
              </a:tr>
              <a:tr h="767564">
                <a:tc>
                  <a:txBody>
                    <a:bodyPr/>
                    <a:lstStyle/>
                    <a:p>
                      <a:pPr algn="ctr">
                        <a:lnSpc>
                          <a:spcPct val="115000"/>
                        </a:lnSpc>
                        <a:spcAft>
                          <a:spcPts val="0"/>
                        </a:spcAft>
                      </a:pPr>
                      <a:endParaRPr lang="tr-TR" sz="2000">
                        <a:latin typeface="+mj-lt"/>
                        <a:ea typeface="Calibri"/>
                        <a:cs typeface="Times New Roman"/>
                      </a:endParaRPr>
                    </a:p>
                  </a:txBody>
                  <a:tcPr marL="68580" marR="68580" marT="0" marB="0" anchor="ctr"/>
                </a:tc>
                <a:tc>
                  <a:txBody>
                    <a:bodyPr/>
                    <a:lstStyle/>
                    <a:p>
                      <a:pPr algn="ctr">
                        <a:lnSpc>
                          <a:spcPct val="115000"/>
                        </a:lnSpc>
                        <a:spcAft>
                          <a:spcPts val="0"/>
                        </a:spcAft>
                      </a:pP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endParaRPr lang="tr-TR" sz="2000" dirty="0">
                        <a:latin typeface="+mj-lt"/>
                        <a:ea typeface="Calibri"/>
                        <a:cs typeface="Times New Roman"/>
                      </a:endParaRPr>
                    </a:p>
                  </a:txBody>
                  <a:tcPr marL="68580" marR="68580" marT="0" marB="0" anchor="ctr"/>
                </a:tc>
              </a:tr>
              <a:tr h="767564">
                <a:tc>
                  <a:txBody>
                    <a:bodyPr/>
                    <a:lstStyle/>
                    <a:p>
                      <a:pPr algn="ctr">
                        <a:lnSpc>
                          <a:spcPct val="115000"/>
                        </a:lnSpc>
                        <a:spcAft>
                          <a:spcPts val="0"/>
                        </a:spcAft>
                      </a:pP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endParaRPr lang="tr-TR" sz="2000" dirty="0">
                        <a:latin typeface="+mj-lt"/>
                        <a:ea typeface="Calibri"/>
                        <a:cs typeface="Times New Roman"/>
                      </a:endParaRPr>
                    </a:p>
                  </a:txBody>
                  <a:tcPr marL="68580" marR="68580" marT="0" marB="0" anchor="ctr"/>
                </a:tc>
              </a:tr>
              <a:tr h="767564">
                <a:tc>
                  <a:txBody>
                    <a:bodyPr/>
                    <a:lstStyle/>
                    <a:p>
                      <a:pPr algn="ctr">
                        <a:lnSpc>
                          <a:spcPct val="115000"/>
                        </a:lnSpc>
                        <a:spcAft>
                          <a:spcPts val="0"/>
                        </a:spcAft>
                      </a:pP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endParaRPr lang="tr-TR" sz="2000" dirty="0">
                        <a:latin typeface="+mj-lt"/>
                        <a:ea typeface="Calibri"/>
                        <a:cs typeface="Times New Roman"/>
                      </a:endParaRPr>
                    </a:p>
                  </a:txBody>
                  <a:tcPr marL="68580" marR="68580" marT="0" marB="0" anchor="ctr"/>
                </a:tc>
                <a:tc>
                  <a:txBody>
                    <a:bodyPr/>
                    <a:lstStyle/>
                    <a:p>
                      <a:pPr algn="ctr">
                        <a:lnSpc>
                          <a:spcPct val="115000"/>
                        </a:lnSpc>
                        <a:spcAft>
                          <a:spcPts val="0"/>
                        </a:spcAft>
                      </a:pPr>
                      <a:endParaRPr lang="tr-TR" sz="2000" dirty="0">
                        <a:latin typeface="+mj-lt"/>
                        <a:ea typeface="Calibri"/>
                        <a:cs typeface="Times New Roman"/>
                      </a:endParaRPr>
                    </a:p>
                  </a:txBody>
                  <a:tcPr marL="68580" marR="68580" marT="0" marB="0" anchor="ctr"/>
                </a:tc>
              </a:tr>
            </a:tbl>
          </a:graphicData>
        </a:graphic>
      </p:graphicFrame>
      <p:pic>
        <p:nvPicPr>
          <p:cNvPr id="6" name="5 Resim" descr="LYS-TE~1.JPG"/>
          <p:cNvPicPr>
            <a:picLocks noChangeAspect="1"/>
          </p:cNvPicPr>
          <p:nvPr/>
        </p:nvPicPr>
        <p:blipFill>
          <a:blip r:embed="rId2"/>
          <a:stretch>
            <a:fillRect/>
          </a:stretch>
        </p:blipFill>
        <p:spPr>
          <a:xfrm>
            <a:off x="6929454" y="714356"/>
            <a:ext cx="1428760" cy="1086865"/>
          </a:xfrm>
          <a:prstGeom prst="rect">
            <a:avLst/>
          </a:prstGeom>
        </p:spPr>
      </p:pic>
    </p:spTree>
    <p:extLst>
      <p:ext uri="{BB962C8B-B14F-4D97-AF65-F5344CB8AC3E}">
        <p14:creationId xmlns:p14="http://schemas.microsoft.com/office/powerpoint/2010/main" val="2737212516"/>
      </p:ext>
    </p:extLst>
  </p:cSld>
  <p:clrMapOvr>
    <a:masterClrMapping/>
  </p:clrMapOvr>
  <p:transition advClick="0" advTm="800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785794"/>
            <a:ext cx="4214842" cy="642934"/>
          </a:xfrm>
        </p:spPr>
        <p:txBody>
          <a:bodyPr>
            <a:normAutofit/>
          </a:bodyPr>
          <a:lstStyle/>
          <a:p>
            <a:r>
              <a:rPr lang="tr-TR" sz="3000" dirty="0" smtClean="0"/>
              <a:t>SPORDAKİ BAŞARILARIMIZ</a:t>
            </a:r>
            <a:endParaRPr lang="tr-TR" sz="3000" dirty="0"/>
          </a:p>
        </p:txBody>
      </p:sp>
      <p:sp>
        <p:nvSpPr>
          <p:cNvPr id="6" name="2 İçerik Yer Tutucusu"/>
          <p:cNvSpPr txBox="1">
            <a:spLocks/>
          </p:cNvSpPr>
          <p:nvPr/>
        </p:nvSpPr>
        <p:spPr>
          <a:xfrm>
            <a:off x="200052" y="1571612"/>
            <a:ext cx="8229600" cy="714380"/>
          </a:xfrm>
          <a:prstGeom prst="rect">
            <a:avLst/>
          </a:prstGeom>
        </p:spPr>
        <p:txBody>
          <a:bodyPr vert="horz">
            <a:normAutofit/>
          </a:bodyPr>
          <a:lstStyle/>
          <a:p>
            <a:pPr marL="274320" indent="-274320">
              <a:spcBef>
                <a:spcPct val="20000"/>
              </a:spcBef>
              <a:buClr>
                <a:schemeClr val="accent3"/>
              </a:buClr>
              <a:buSzPct val="95000"/>
            </a:pPr>
            <a:r>
              <a:rPr kumimoji="0" lang="tr-TR" sz="2600" b="0" i="0" u="none" strike="noStrike" kern="1200" cap="none" spc="0" normalizeH="0" baseline="0" noProof="0" dirty="0" smtClean="0">
                <a:ln>
                  <a:noFill/>
                </a:ln>
                <a:solidFill>
                  <a:schemeClr val="tx1"/>
                </a:solidFill>
                <a:effectLst/>
                <a:uLnTx/>
                <a:uFillTx/>
                <a:latin typeface="+mn-lt"/>
                <a:ea typeface="+mn-ea"/>
                <a:cs typeface="+mn-cs"/>
              </a:rPr>
              <a:t>     </a:t>
            </a:r>
            <a:r>
              <a:rPr lang="tr-TR" sz="2600" dirty="0" smtClean="0">
                <a:solidFill>
                  <a:schemeClr val="accent1">
                    <a:lumMod val="75000"/>
                  </a:schemeClr>
                </a:solidFill>
                <a:latin typeface="+mj-lt"/>
              </a:rPr>
              <a:t>2011-2012 </a:t>
            </a:r>
            <a:r>
              <a:rPr lang="tr-TR" sz="2600" dirty="0" err="1" smtClean="0">
                <a:solidFill>
                  <a:schemeClr val="accent1">
                    <a:lumMod val="75000"/>
                  </a:schemeClr>
                </a:solidFill>
                <a:latin typeface="+mj-lt"/>
              </a:rPr>
              <a:t>Nike</a:t>
            </a:r>
            <a:r>
              <a:rPr lang="tr-TR" sz="2600" dirty="0" smtClean="0">
                <a:solidFill>
                  <a:schemeClr val="accent1">
                    <a:lumMod val="75000"/>
                  </a:schemeClr>
                </a:solidFill>
                <a:latin typeface="+mj-lt"/>
              </a:rPr>
              <a:t> Halı Saha Türkiye Şampiyonu Olduk.</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tr-TR" sz="2600" b="0" i="0" u="none" strike="noStrike" kern="1200" cap="none" spc="0" normalizeH="0" baseline="0" noProof="0" dirty="0">
              <a:ln>
                <a:noFill/>
              </a:ln>
              <a:solidFill>
                <a:schemeClr val="accent1">
                  <a:lumMod val="75000"/>
                </a:schemeClr>
              </a:solidFill>
              <a:effectLst/>
              <a:uLnTx/>
              <a:uFillTx/>
              <a:latin typeface="+mj-lt"/>
              <a:ea typeface="+mn-ea"/>
              <a:cs typeface="+mn-cs"/>
            </a:endParaRPr>
          </a:p>
        </p:txBody>
      </p:sp>
      <p:pic>
        <p:nvPicPr>
          <p:cNvPr id="1026" name="Picture 2" descr="C:\Documents and Settings\ogrt\Desktop\Fotoğraf0143.jpg"/>
          <p:cNvPicPr>
            <a:picLocks noChangeAspect="1" noChangeArrowheads="1"/>
          </p:cNvPicPr>
          <p:nvPr/>
        </p:nvPicPr>
        <p:blipFill>
          <a:blip r:embed="rId2"/>
          <a:srcRect/>
          <a:stretch>
            <a:fillRect/>
          </a:stretch>
        </p:blipFill>
        <p:spPr bwMode="auto">
          <a:xfrm>
            <a:off x="1714480" y="2214554"/>
            <a:ext cx="5921250" cy="44409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ogrt\Desktop\Fotoğraf0144.jpg"/>
          <p:cNvPicPr>
            <a:picLocks noChangeAspect="1" noChangeArrowheads="1"/>
          </p:cNvPicPr>
          <p:nvPr/>
        </p:nvPicPr>
        <p:blipFill>
          <a:blip r:embed="rId2"/>
          <a:srcRect/>
          <a:stretch>
            <a:fillRect/>
          </a:stretch>
        </p:blipFill>
        <p:spPr bwMode="auto">
          <a:xfrm>
            <a:off x="3143240" y="1823183"/>
            <a:ext cx="5284361" cy="39632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51" name="Picture 3" descr="C:\Documents and Settings\ogrt\Desktop\Fotoğraf0151.jpg"/>
          <p:cNvPicPr>
            <a:picLocks noChangeAspect="1" noChangeArrowheads="1"/>
          </p:cNvPicPr>
          <p:nvPr/>
        </p:nvPicPr>
        <p:blipFill>
          <a:blip r:embed="rId3"/>
          <a:srcRect/>
          <a:stretch>
            <a:fillRect/>
          </a:stretch>
        </p:blipFill>
        <p:spPr bwMode="auto">
          <a:xfrm>
            <a:off x="346874" y="1714488"/>
            <a:ext cx="3153556" cy="420474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Click="0" advTm="800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14290"/>
            <a:ext cx="3500462" cy="571503"/>
          </a:xfrm>
        </p:spPr>
        <p:txBody>
          <a:bodyPr>
            <a:normAutofit fontScale="90000"/>
          </a:bodyPr>
          <a:lstStyle/>
          <a:p>
            <a:r>
              <a:rPr lang="tr-TR" sz="2800" dirty="0" smtClean="0">
                <a:solidFill>
                  <a:schemeClr val="accent1">
                    <a:lumMod val="75000"/>
                  </a:schemeClr>
                </a:solidFill>
              </a:rPr>
              <a:t>OKULUMUZ WEB SAYFASI</a:t>
            </a:r>
            <a:endParaRPr lang="tr-TR" sz="2800" dirty="0">
              <a:solidFill>
                <a:schemeClr val="accent1">
                  <a:lumMod val="75000"/>
                </a:schemeClr>
              </a:solidFill>
            </a:endParaRPr>
          </a:p>
        </p:txBody>
      </p:sp>
      <p:sp>
        <p:nvSpPr>
          <p:cNvPr id="3" name="2 İçerik Yer Tutucusu"/>
          <p:cNvSpPr>
            <a:spLocks noGrp="1"/>
          </p:cNvSpPr>
          <p:nvPr>
            <p:ph type="body" sz="half" idx="2"/>
          </p:nvPr>
        </p:nvSpPr>
        <p:spPr>
          <a:xfrm>
            <a:off x="428596" y="928670"/>
            <a:ext cx="2428892" cy="4071966"/>
          </a:xfrm>
        </p:spPr>
        <p:txBody>
          <a:bodyPr>
            <a:normAutofit fontScale="77500" lnSpcReduction="20000"/>
          </a:bodyPr>
          <a:lstStyle/>
          <a:p>
            <a:pPr>
              <a:buNone/>
            </a:pPr>
            <a:r>
              <a:rPr lang="tr-TR" dirty="0" smtClean="0"/>
              <a:t>     </a:t>
            </a:r>
            <a:r>
              <a:rPr lang="tr-TR" sz="2800" dirty="0" smtClean="0">
                <a:solidFill>
                  <a:schemeClr val="accent1">
                    <a:lumMod val="75000"/>
                  </a:schemeClr>
                </a:solidFill>
                <a:latin typeface="+mj-lt"/>
              </a:rPr>
              <a:t>Okulumuz öğretmen, öğrenci ve velilerimizin okulumuzla ilgili her türlü haber ve bilgi sahibi olacakları bir web sayfasına sahiptir. Ayrıca web sayfamız üzerinden okulumuza e-mail ve mesaj gönderilebilecek bir sistem bulunmaktadır.</a:t>
            </a:r>
            <a:endParaRPr lang="tr-TR" sz="2800" dirty="0">
              <a:solidFill>
                <a:schemeClr val="accent1">
                  <a:lumMod val="75000"/>
                </a:schemeClr>
              </a:solidFill>
              <a:latin typeface="+mj-lt"/>
            </a:endParaRPr>
          </a:p>
        </p:txBody>
      </p:sp>
      <p:sp>
        <p:nvSpPr>
          <p:cNvPr id="5" name="4 Dikdörtgen"/>
          <p:cNvSpPr/>
          <p:nvPr/>
        </p:nvSpPr>
        <p:spPr>
          <a:xfrm>
            <a:off x="1714480" y="5357826"/>
            <a:ext cx="3071834" cy="400110"/>
          </a:xfrm>
          <a:prstGeom prst="rect">
            <a:avLst/>
          </a:prstGeom>
        </p:spPr>
        <p:txBody>
          <a:bodyPr wrap="square">
            <a:spAutoFit/>
          </a:bodyPr>
          <a:lstStyle/>
          <a:p>
            <a:r>
              <a:rPr lang="tr-TR" sz="2000" b="1" dirty="0" smtClean="0">
                <a:solidFill>
                  <a:schemeClr val="accent1">
                    <a:lumMod val="75000"/>
                  </a:schemeClr>
                </a:solidFill>
                <a:latin typeface="+mj-lt"/>
              </a:rPr>
              <a:t>www.</a:t>
            </a:r>
            <a:r>
              <a:rPr lang="tr-TR" sz="2000" b="1" dirty="0" err="1" smtClean="0">
                <a:solidFill>
                  <a:schemeClr val="accent1">
                    <a:lumMod val="75000"/>
                  </a:schemeClr>
                </a:solidFill>
                <a:latin typeface="+mj-lt"/>
              </a:rPr>
              <a:t>usaklisesi</a:t>
            </a:r>
            <a:r>
              <a:rPr lang="tr-TR" sz="2000" b="1" dirty="0" smtClean="0">
                <a:solidFill>
                  <a:schemeClr val="accent1">
                    <a:lumMod val="75000"/>
                  </a:schemeClr>
                </a:solidFill>
                <a:latin typeface="+mj-lt"/>
              </a:rPr>
              <a:t>.</a:t>
            </a:r>
            <a:r>
              <a:rPr lang="tr-TR" sz="2000" b="1" dirty="0" err="1" smtClean="0">
                <a:solidFill>
                  <a:schemeClr val="accent1">
                    <a:lumMod val="75000"/>
                  </a:schemeClr>
                </a:solidFill>
                <a:latin typeface="+mj-lt"/>
              </a:rPr>
              <a:t>meb</a:t>
            </a:r>
            <a:r>
              <a:rPr lang="tr-TR" sz="2000" b="1" dirty="0" smtClean="0">
                <a:solidFill>
                  <a:schemeClr val="accent1">
                    <a:lumMod val="75000"/>
                  </a:schemeClr>
                </a:solidFill>
                <a:latin typeface="+mj-lt"/>
              </a:rPr>
              <a:t>.k12.tr</a:t>
            </a:r>
            <a:endParaRPr lang="tr-TR" sz="2000" b="1" dirty="0">
              <a:latin typeface="+mj-lt"/>
            </a:endParaRPr>
          </a:p>
        </p:txBody>
      </p:sp>
      <p:sp>
        <p:nvSpPr>
          <p:cNvPr id="15" name="14 Resim Yer Tutucusu"/>
          <p:cNvSpPr>
            <a:spLocks noGrp="1"/>
          </p:cNvSpPr>
          <p:nvPr>
            <p:ph type="pic" idx="1"/>
          </p:nvPr>
        </p:nvSpPr>
        <p:spPr/>
      </p:sp>
      <p:pic>
        <p:nvPicPr>
          <p:cNvPr id="1026" name="Picture 2" descr="C:\Users\ogrt-lab\Desktop\Adsız.png"/>
          <p:cNvPicPr>
            <a:picLocks noChangeAspect="1" noChangeArrowheads="1"/>
          </p:cNvPicPr>
          <p:nvPr/>
        </p:nvPicPr>
        <p:blipFill>
          <a:blip r:embed="rId2"/>
          <a:srcRect/>
          <a:stretch>
            <a:fillRect/>
          </a:stretch>
        </p:blipFill>
        <p:spPr bwMode="auto">
          <a:xfrm rot="404980">
            <a:off x="3167734" y="1197670"/>
            <a:ext cx="5432974" cy="3997612"/>
          </a:xfrm>
          <a:prstGeom prst="rect">
            <a:avLst/>
          </a:prstGeom>
          <a:noFill/>
        </p:spPr>
      </p:pic>
    </p:spTree>
  </p:cSld>
  <p:clrMapOvr>
    <a:masterClrMapping/>
  </p:clrMapOvr>
  <p:transition advClick="0" advTm="800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857232"/>
            <a:ext cx="8229600" cy="653210"/>
          </a:xfrm>
        </p:spPr>
        <p:txBody>
          <a:bodyPr>
            <a:normAutofit/>
          </a:bodyPr>
          <a:lstStyle/>
          <a:p>
            <a:r>
              <a:rPr lang="tr-TR" sz="3800" b="1" dirty="0" smtClean="0"/>
              <a:t>OKULUN BİNA DURUMU</a:t>
            </a:r>
            <a:endParaRPr lang="tr-TR" dirty="0"/>
          </a:p>
        </p:txBody>
      </p:sp>
      <p:sp>
        <p:nvSpPr>
          <p:cNvPr id="3" name="2 İçerik Yer Tutucusu"/>
          <p:cNvSpPr>
            <a:spLocks noGrp="1"/>
          </p:cNvSpPr>
          <p:nvPr>
            <p:ph idx="1"/>
          </p:nvPr>
        </p:nvSpPr>
        <p:spPr>
          <a:xfrm>
            <a:off x="428596" y="1571612"/>
            <a:ext cx="8143932" cy="4714908"/>
          </a:xfrm>
        </p:spPr>
        <p:txBody>
          <a:bodyPr>
            <a:normAutofit fontScale="92500" lnSpcReduction="10000"/>
          </a:bodyPr>
          <a:lstStyle/>
          <a:p>
            <a:pPr lvl="0" hangingPunct="0">
              <a:buNone/>
            </a:pPr>
            <a:r>
              <a:rPr lang="tr-TR" b="1" dirty="0" smtClean="0"/>
              <a:t>	</a:t>
            </a:r>
            <a:r>
              <a:rPr lang="tr-TR" b="1" dirty="0" smtClean="0">
                <a:solidFill>
                  <a:schemeClr val="accent1">
                    <a:lumMod val="75000"/>
                  </a:schemeClr>
                </a:solidFill>
                <a:latin typeface="+mj-lt"/>
              </a:rPr>
              <a:t>Binanın özellikleri (Isınma, su ve kanalizasyon) :</a:t>
            </a:r>
            <a:endParaRPr lang="tr-TR" dirty="0" smtClean="0">
              <a:solidFill>
                <a:schemeClr val="accent1">
                  <a:lumMod val="75000"/>
                </a:schemeClr>
              </a:solidFill>
              <a:latin typeface="+mj-lt"/>
            </a:endParaRPr>
          </a:p>
          <a:p>
            <a:pPr hangingPunct="0">
              <a:buNone/>
            </a:pPr>
            <a:r>
              <a:rPr lang="tr-TR" dirty="0" smtClean="0">
                <a:solidFill>
                  <a:schemeClr val="accent1">
                    <a:lumMod val="75000"/>
                  </a:schemeClr>
                </a:solidFill>
                <a:latin typeface="+mj-lt"/>
              </a:rPr>
              <a:t>		Okulumuzda A Blok, B blok, Kız Pansiyonu, Erkek Pansiyonu (Vakıflara ait) ve 1 Konferans Salonu olmak üzere 5 ayrı bina mevcuttur. A blokta </a:t>
            </a:r>
            <a:r>
              <a:rPr lang="tr-TR" dirty="0" smtClean="0">
                <a:solidFill>
                  <a:schemeClr val="accent1">
                    <a:lumMod val="75000"/>
                  </a:schemeClr>
                </a:solidFill>
                <a:latin typeface="+mj-lt"/>
              </a:rPr>
              <a:t>19</a:t>
            </a:r>
            <a:r>
              <a:rPr lang="tr-TR" dirty="0" smtClean="0">
                <a:solidFill>
                  <a:schemeClr val="accent1">
                    <a:lumMod val="75000"/>
                  </a:schemeClr>
                </a:solidFill>
                <a:latin typeface="+mj-lt"/>
              </a:rPr>
              <a:t> </a:t>
            </a:r>
            <a:r>
              <a:rPr lang="tr-TR" dirty="0" smtClean="0">
                <a:solidFill>
                  <a:schemeClr val="accent1">
                    <a:lumMod val="75000"/>
                  </a:schemeClr>
                </a:solidFill>
                <a:latin typeface="+mj-lt"/>
              </a:rPr>
              <a:t>adet derslik, 1 kütüphane, </a:t>
            </a:r>
            <a:r>
              <a:rPr lang="tr-TR" dirty="0" smtClean="0">
                <a:solidFill>
                  <a:schemeClr val="accent1">
                    <a:lumMod val="75000"/>
                  </a:schemeClr>
                </a:solidFill>
                <a:latin typeface="+mj-lt"/>
              </a:rPr>
              <a:t>1 </a:t>
            </a:r>
            <a:r>
              <a:rPr lang="tr-TR" dirty="0" smtClean="0">
                <a:solidFill>
                  <a:schemeClr val="accent1">
                    <a:lumMod val="75000"/>
                  </a:schemeClr>
                </a:solidFill>
                <a:latin typeface="+mj-lt"/>
              </a:rPr>
              <a:t>adet sunum salonu, 1 Fizik laboratuarı, 1 Kimya Laboratuarı, 1 Biyoloji Laboratuarı, 1 Bilişim Teknolojileri Sınıfı, 1 Arşiv Odası, 1 Kantin , 1 Öğrenci İşleri, 1 Rehberlik Odası, 1 öğretmenler odası ve idari odalar  bulunmaktadır. Okulumuz B blokta ise; 16 adet derslik, 1 öğretmenler odası, 1 rehberlik odası, 1 idari oda ve kantin bulunmaktadır.</a:t>
            </a:r>
          </a:p>
          <a:p>
            <a:pPr hangingPunct="0">
              <a:buNone/>
            </a:pPr>
            <a:r>
              <a:rPr lang="tr-TR" dirty="0" smtClean="0">
                <a:solidFill>
                  <a:schemeClr val="accent1">
                    <a:lumMod val="75000"/>
                  </a:schemeClr>
                </a:solidFill>
                <a:latin typeface="+mj-lt"/>
              </a:rPr>
              <a:t>		Okulumuzun tapulu Derslik Binası+Konferans Salonu+Kız pansiyonu binalarının kapladığı alan 1635m</a:t>
            </a:r>
            <a:r>
              <a:rPr lang="tr-TR" baseline="30000" dirty="0" smtClean="0">
                <a:solidFill>
                  <a:schemeClr val="accent1">
                    <a:lumMod val="75000"/>
                  </a:schemeClr>
                </a:solidFill>
                <a:latin typeface="+mj-lt"/>
              </a:rPr>
              <a:t>2 </a:t>
            </a:r>
            <a:r>
              <a:rPr lang="tr-TR" dirty="0" err="1" smtClean="0">
                <a:solidFill>
                  <a:schemeClr val="accent1">
                    <a:lumMod val="75000"/>
                  </a:schemeClr>
                </a:solidFill>
                <a:latin typeface="+mj-lt"/>
              </a:rPr>
              <a:t>dir</a:t>
            </a:r>
            <a:r>
              <a:rPr lang="tr-TR" dirty="0" smtClean="0">
                <a:solidFill>
                  <a:schemeClr val="accent1">
                    <a:lumMod val="75000"/>
                  </a:schemeClr>
                </a:solidFill>
                <a:latin typeface="+mj-lt"/>
              </a:rPr>
              <a:t>. Tahsisli (B Blok 1000m</a:t>
            </a:r>
            <a:r>
              <a:rPr lang="tr-TR" baseline="30000" dirty="0" smtClean="0">
                <a:solidFill>
                  <a:schemeClr val="accent1">
                    <a:lumMod val="75000"/>
                  </a:schemeClr>
                </a:solidFill>
                <a:latin typeface="+mj-lt"/>
              </a:rPr>
              <a:t>2</a:t>
            </a:r>
            <a:r>
              <a:rPr lang="tr-TR" dirty="0" smtClean="0">
                <a:solidFill>
                  <a:schemeClr val="accent1">
                    <a:lumMod val="75000"/>
                  </a:schemeClr>
                </a:solidFill>
                <a:latin typeface="+mj-lt"/>
              </a:rPr>
              <a:t>+ Erkek pansiyonu …m</a:t>
            </a:r>
            <a:r>
              <a:rPr lang="tr-TR" baseline="30000" dirty="0" smtClean="0">
                <a:solidFill>
                  <a:schemeClr val="accent1">
                    <a:lumMod val="75000"/>
                  </a:schemeClr>
                </a:solidFill>
                <a:latin typeface="+mj-lt"/>
              </a:rPr>
              <a:t>2</a:t>
            </a:r>
            <a:r>
              <a:rPr lang="tr-TR" dirty="0" smtClean="0">
                <a:solidFill>
                  <a:schemeClr val="accent1">
                    <a:lumMod val="75000"/>
                  </a:schemeClr>
                </a:solidFill>
                <a:latin typeface="+mj-lt"/>
              </a:rPr>
              <a:t>)  toplam 1000 m</a:t>
            </a:r>
            <a:r>
              <a:rPr lang="tr-TR" baseline="30000" dirty="0" smtClean="0">
                <a:solidFill>
                  <a:schemeClr val="accent1">
                    <a:lumMod val="75000"/>
                  </a:schemeClr>
                </a:solidFill>
                <a:latin typeface="+mj-lt"/>
              </a:rPr>
              <a:t>2</a:t>
            </a:r>
            <a:endParaRPr lang="tr-TR" dirty="0" smtClean="0">
              <a:solidFill>
                <a:schemeClr val="accent1">
                  <a:lumMod val="75000"/>
                </a:schemeClr>
              </a:solidFill>
              <a:latin typeface="+mj-lt"/>
            </a:endParaRPr>
          </a:p>
          <a:p>
            <a:endParaRPr lang="tr-TR" dirty="0"/>
          </a:p>
        </p:txBody>
      </p:sp>
    </p:spTree>
  </p:cSld>
  <p:clrMapOvr>
    <a:masterClrMapping/>
  </p:clrMapOvr>
  <p:transition advClick="0" advTm="800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ablok.jpg"/>
          <p:cNvPicPr>
            <a:picLocks noChangeAspect="1"/>
          </p:cNvPicPr>
          <p:nvPr/>
        </p:nvPicPr>
        <p:blipFill>
          <a:blip r:embed="rId2"/>
          <a:stretch>
            <a:fillRect/>
          </a:stretch>
        </p:blipFill>
        <p:spPr>
          <a:xfrm>
            <a:off x="642910" y="1214422"/>
            <a:ext cx="3119999" cy="2340000"/>
          </a:xfrm>
          <a:prstGeom prst="rect">
            <a:avLst/>
          </a:prstGeom>
          <a:ln>
            <a:noFill/>
          </a:ln>
          <a:effectLst>
            <a:outerShdw blurRad="292100" dist="139700" dir="2700000" algn="tl" rotWithShape="0">
              <a:srgbClr val="333333">
                <a:alpha val="65000"/>
              </a:srgbClr>
            </a:outerShdw>
          </a:effectLst>
        </p:spPr>
      </p:pic>
      <p:pic>
        <p:nvPicPr>
          <p:cNvPr id="8" name="7 Resim" descr="konferans.jpg"/>
          <p:cNvPicPr>
            <a:picLocks noChangeAspect="1"/>
          </p:cNvPicPr>
          <p:nvPr/>
        </p:nvPicPr>
        <p:blipFill>
          <a:blip r:embed="rId3"/>
          <a:stretch>
            <a:fillRect/>
          </a:stretch>
        </p:blipFill>
        <p:spPr>
          <a:xfrm>
            <a:off x="2523570" y="4232272"/>
            <a:ext cx="3120000" cy="2340000"/>
          </a:xfrm>
          <a:prstGeom prst="rect">
            <a:avLst/>
          </a:prstGeom>
          <a:ln>
            <a:noFill/>
          </a:ln>
          <a:effectLst>
            <a:outerShdw blurRad="292100" dist="139700" dir="2700000" algn="tl" rotWithShape="0">
              <a:srgbClr val="333333">
                <a:alpha val="65000"/>
              </a:srgbClr>
            </a:outerShdw>
          </a:effectLst>
        </p:spPr>
      </p:pic>
      <p:sp>
        <p:nvSpPr>
          <p:cNvPr id="11" name="10 Dikdörtgen"/>
          <p:cNvSpPr/>
          <p:nvPr/>
        </p:nvSpPr>
        <p:spPr>
          <a:xfrm>
            <a:off x="1428728" y="737368"/>
            <a:ext cx="1511501" cy="430887"/>
          </a:xfrm>
          <a:prstGeom prst="rect">
            <a:avLst/>
          </a:prstGeom>
          <a:noFill/>
        </p:spPr>
        <p:txBody>
          <a:bodyPr wrap="square" lIns="91440" tIns="45720" rIns="91440" bIns="45720">
            <a:spAutoFit/>
          </a:bodyPr>
          <a:lstStyle/>
          <a:p>
            <a:pPr algn="ctr"/>
            <a:r>
              <a:rPr lang="tr-TR"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 BLOK</a:t>
            </a:r>
            <a:endParaRPr lang="tr-TR" sz="2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11 Dikdörtgen"/>
          <p:cNvSpPr/>
          <p:nvPr/>
        </p:nvSpPr>
        <p:spPr>
          <a:xfrm>
            <a:off x="5346515" y="783535"/>
            <a:ext cx="1511501" cy="430887"/>
          </a:xfrm>
          <a:prstGeom prst="rect">
            <a:avLst/>
          </a:prstGeom>
          <a:noFill/>
        </p:spPr>
        <p:txBody>
          <a:bodyPr wrap="square" lIns="91440" tIns="45720" rIns="91440" bIns="45720">
            <a:spAutoFit/>
          </a:bodyPr>
          <a:lstStyle/>
          <a:p>
            <a:pPr algn="ctr"/>
            <a:r>
              <a:rPr lang="tr-TR"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 BLOK</a:t>
            </a:r>
            <a:endParaRPr lang="tr-TR" sz="2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12 Dikdörtgen"/>
          <p:cNvSpPr/>
          <p:nvPr/>
        </p:nvSpPr>
        <p:spPr>
          <a:xfrm>
            <a:off x="2295508" y="3714752"/>
            <a:ext cx="3633814" cy="430887"/>
          </a:xfrm>
          <a:prstGeom prst="rect">
            <a:avLst/>
          </a:prstGeom>
          <a:noFill/>
        </p:spPr>
        <p:txBody>
          <a:bodyPr wrap="square" lIns="91440" tIns="45720" rIns="91440" bIns="45720">
            <a:spAutoFit/>
          </a:bodyPr>
          <a:lstStyle/>
          <a:p>
            <a:pPr algn="ctr"/>
            <a:r>
              <a:rPr lang="tr-TR"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KONFERANS SALONU</a:t>
            </a:r>
            <a:endParaRPr lang="tr-TR" sz="2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descr="C:\Documents and Settings\ogrt\Desktop\Fotoğraf0177.jpg"/>
          <p:cNvPicPr>
            <a:picLocks noChangeAspect="1" noChangeArrowheads="1"/>
          </p:cNvPicPr>
          <p:nvPr/>
        </p:nvPicPr>
        <p:blipFill>
          <a:blip r:embed="rId4" cstate="print"/>
          <a:srcRect/>
          <a:stretch>
            <a:fillRect/>
          </a:stretch>
        </p:blipFill>
        <p:spPr bwMode="auto">
          <a:xfrm>
            <a:off x="4452396" y="1214422"/>
            <a:ext cx="3120000" cy="2340000"/>
          </a:xfrm>
          <a:prstGeom prst="rect">
            <a:avLst/>
          </a:prstGeom>
          <a:noFill/>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rkek_pansiyonu.jpg"/>
          <p:cNvPicPr>
            <a:picLocks noChangeAspect="1"/>
          </p:cNvPicPr>
          <p:nvPr/>
        </p:nvPicPr>
        <p:blipFill>
          <a:blip r:embed="rId2"/>
          <a:stretch>
            <a:fillRect/>
          </a:stretch>
        </p:blipFill>
        <p:spPr>
          <a:xfrm>
            <a:off x="500034" y="2071678"/>
            <a:ext cx="3840000" cy="2880000"/>
          </a:xfrm>
          <a:prstGeom prst="rect">
            <a:avLst/>
          </a:prstGeom>
          <a:ln>
            <a:noFill/>
          </a:ln>
          <a:effectLst>
            <a:outerShdw blurRad="292100" dist="139700" dir="2700000" algn="tl" rotWithShape="0">
              <a:srgbClr val="333333">
                <a:alpha val="65000"/>
              </a:srgbClr>
            </a:outerShdw>
          </a:effectLst>
        </p:spPr>
      </p:pic>
      <p:pic>
        <p:nvPicPr>
          <p:cNvPr id="5" name="4 Resim" descr="kiz_pansiyonu.jpg"/>
          <p:cNvPicPr>
            <a:picLocks noChangeAspect="1"/>
          </p:cNvPicPr>
          <p:nvPr/>
        </p:nvPicPr>
        <p:blipFill>
          <a:blip r:embed="rId3"/>
          <a:stretch>
            <a:fillRect/>
          </a:stretch>
        </p:blipFill>
        <p:spPr>
          <a:xfrm>
            <a:off x="4786314" y="2071678"/>
            <a:ext cx="3840000" cy="2880000"/>
          </a:xfrm>
          <a:prstGeom prst="rect">
            <a:avLst/>
          </a:prstGeom>
          <a:ln>
            <a:noFill/>
          </a:ln>
          <a:effectLst>
            <a:outerShdw blurRad="292100" dist="139700" dir="2700000" algn="tl" rotWithShape="0">
              <a:srgbClr val="333333">
                <a:alpha val="65000"/>
              </a:srgbClr>
            </a:outerShdw>
          </a:effectLst>
        </p:spPr>
      </p:pic>
      <p:sp>
        <p:nvSpPr>
          <p:cNvPr id="6" name="5 Dikdörtgen"/>
          <p:cNvSpPr/>
          <p:nvPr/>
        </p:nvSpPr>
        <p:spPr>
          <a:xfrm>
            <a:off x="1000100" y="1500174"/>
            <a:ext cx="2928958" cy="430887"/>
          </a:xfrm>
          <a:prstGeom prst="rect">
            <a:avLst/>
          </a:prstGeom>
          <a:noFill/>
        </p:spPr>
        <p:txBody>
          <a:bodyPr wrap="square" lIns="91440" tIns="45720" rIns="91440" bIns="45720">
            <a:spAutoFit/>
          </a:bodyPr>
          <a:lstStyle/>
          <a:p>
            <a:pPr algn="ctr"/>
            <a:r>
              <a:rPr lang="tr-TR"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ERKEK PANSİYONU</a:t>
            </a:r>
            <a:endParaRPr lang="tr-TR" sz="2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6 Dikdörtgen"/>
          <p:cNvSpPr/>
          <p:nvPr/>
        </p:nvSpPr>
        <p:spPr>
          <a:xfrm>
            <a:off x="5214942" y="1500174"/>
            <a:ext cx="2928958" cy="430887"/>
          </a:xfrm>
          <a:prstGeom prst="rect">
            <a:avLst/>
          </a:prstGeom>
          <a:noFill/>
        </p:spPr>
        <p:txBody>
          <a:bodyPr wrap="square" lIns="91440" tIns="45720" rIns="91440" bIns="45720">
            <a:spAutoFit/>
          </a:bodyPr>
          <a:lstStyle/>
          <a:p>
            <a:pPr algn="ctr"/>
            <a:r>
              <a:rPr lang="tr-TR" sz="2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KIZ PANSİYONU</a:t>
            </a:r>
            <a:endParaRPr lang="tr-TR" sz="2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71556" y="714356"/>
            <a:ext cx="8229600" cy="642934"/>
          </a:xfrm>
        </p:spPr>
        <p:txBody>
          <a:bodyPr>
            <a:normAutofit/>
          </a:bodyPr>
          <a:lstStyle/>
          <a:p>
            <a:r>
              <a:rPr lang="tr-TR" sz="2800" dirty="0" smtClean="0"/>
              <a:t>Uşak’ta ilk lise 1939 yılında açılan Özel Ülkü Lisesi’dir.</a:t>
            </a:r>
            <a:endParaRPr lang="tr-TR" sz="2800" dirty="0"/>
          </a:p>
        </p:txBody>
      </p:sp>
      <p:sp>
        <p:nvSpPr>
          <p:cNvPr id="3" name="2 İçerik Yer Tutucusu"/>
          <p:cNvSpPr>
            <a:spLocks noGrp="1"/>
          </p:cNvSpPr>
          <p:nvPr>
            <p:ph idx="1"/>
          </p:nvPr>
        </p:nvSpPr>
        <p:spPr/>
        <p:txBody>
          <a:bodyPr/>
          <a:lstStyle/>
          <a:p>
            <a:endParaRPr lang="tr-TR" dirty="0"/>
          </a:p>
        </p:txBody>
      </p:sp>
      <p:pic>
        <p:nvPicPr>
          <p:cNvPr id="4" name="Picture 4" descr="özel ülkü lisesi"/>
          <p:cNvPicPr>
            <a:picLocks noChangeAspect="1" noChangeArrowheads="1"/>
          </p:cNvPicPr>
          <p:nvPr/>
        </p:nvPicPr>
        <p:blipFill>
          <a:blip r:embed="rId2"/>
          <a:srcRect/>
          <a:stretch>
            <a:fillRect/>
          </a:stretch>
        </p:blipFill>
        <p:spPr bwMode="auto">
          <a:xfrm>
            <a:off x="428596" y="1571612"/>
            <a:ext cx="8267358" cy="50537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357298"/>
            <a:ext cx="8229600" cy="1850710"/>
          </a:xfrm>
        </p:spPr>
        <p:txBody>
          <a:bodyPr>
            <a:normAutofit fontScale="92500"/>
          </a:bodyPr>
          <a:lstStyle/>
          <a:p>
            <a:pPr lvl="0" hangingPunct="0">
              <a:buNone/>
            </a:pPr>
            <a:r>
              <a:rPr lang="tr-TR" b="1" dirty="0" smtClean="0"/>
              <a:t>	</a:t>
            </a:r>
            <a:r>
              <a:rPr lang="tr-TR" b="1" dirty="0" smtClean="0">
                <a:solidFill>
                  <a:schemeClr val="accent1">
                    <a:lumMod val="75000"/>
                  </a:schemeClr>
                </a:solidFill>
                <a:latin typeface="+mj-lt"/>
              </a:rPr>
              <a:t>Derslik sayısı ve yeterliliği : </a:t>
            </a:r>
            <a:endParaRPr lang="tr-TR" dirty="0" smtClean="0">
              <a:solidFill>
                <a:schemeClr val="accent1">
                  <a:lumMod val="75000"/>
                </a:schemeClr>
              </a:solidFill>
              <a:latin typeface="+mj-lt"/>
            </a:endParaRPr>
          </a:p>
          <a:p>
            <a:pPr hangingPunct="0">
              <a:buNone/>
            </a:pPr>
            <a:r>
              <a:rPr lang="tr-TR" dirty="0" smtClean="0">
                <a:solidFill>
                  <a:schemeClr val="accent1">
                    <a:lumMod val="75000"/>
                  </a:schemeClr>
                </a:solidFill>
                <a:latin typeface="+mj-lt"/>
              </a:rPr>
              <a:t>		Okulumuzda toplam 37 birim derslik olarak kullanılmaktadır. Seçmeli dersler nedeniyle sınıflar yetersizdir. </a:t>
            </a:r>
          </a:p>
          <a:p>
            <a:pPr lvl="0" hangingPunct="0">
              <a:buNone/>
            </a:pPr>
            <a:r>
              <a:rPr lang="tr-TR" b="1" dirty="0" smtClean="0"/>
              <a:t>	</a:t>
            </a:r>
            <a:endParaRPr lang="tr-TR" dirty="0"/>
          </a:p>
        </p:txBody>
      </p:sp>
      <p:pic>
        <p:nvPicPr>
          <p:cNvPr id="4" name="Picture 2" descr="D:\usaklisesi.com_yedek\usaklisesi.com_13Aralik2011\images\stories\galeri\okul\49.jpg"/>
          <p:cNvPicPr>
            <a:picLocks noChangeAspect="1" noChangeArrowheads="1"/>
          </p:cNvPicPr>
          <p:nvPr/>
        </p:nvPicPr>
        <p:blipFill>
          <a:blip r:embed="rId2"/>
          <a:srcRect/>
          <a:stretch>
            <a:fillRect/>
          </a:stretch>
        </p:blipFill>
        <p:spPr bwMode="auto">
          <a:xfrm>
            <a:off x="857224" y="2948603"/>
            <a:ext cx="3359999" cy="25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50" name="Picture 2" descr="C:\Documents and Settings\ogrt\Desktop\Fotoğraf0273.jpg"/>
          <p:cNvPicPr>
            <a:picLocks noChangeAspect="1" noChangeArrowheads="1"/>
          </p:cNvPicPr>
          <p:nvPr/>
        </p:nvPicPr>
        <p:blipFill>
          <a:blip r:embed="rId3"/>
          <a:srcRect/>
          <a:stretch>
            <a:fillRect/>
          </a:stretch>
        </p:blipFill>
        <p:spPr bwMode="auto">
          <a:xfrm>
            <a:off x="4712462" y="2980702"/>
            <a:ext cx="3360000" cy="2520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Bütün Derslikler ve Laboratuarlarda Etkileşimli tahta ile eğitim verilmektedir.</a:t>
            </a:r>
            <a:endParaRPr lang="tr-TR" sz="2400" dirty="0"/>
          </a:p>
        </p:txBody>
      </p:sp>
      <p:pic>
        <p:nvPicPr>
          <p:cNvPr id="3074" name="Picture 2" descr="C:\Documents and Settings\ogrt\Desktop\Fotoğraf0273.jpg"/>
          <p:cNvPicPr>
            <a:picLocks noChangeAspect="1" noChangeArrowheads="1"/>
          </p:cNvPicPr>
          <p:nvPr/>
        </p:nvPicPr>
        <p:blipFill>
          <a:blip r:embed="rId2"/>
          <a:srcRect/>
          <a:stretch>
            <a:fillRect/>
          </a:stretch>
        </p:blipFill>
        <p:spPr bwMode="auto">
          <a:xfrm>
            <a:off x="1643042" y="2167297"/>
            <a:ext cx="5778051" cy="43335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075" name="Picture 3" descr="J:\Dosyalar\usaklisesi.k12.tr\usaklisesi.k12.tr_06_10_12\public_html\images\stories\meb1\fatihprj.png"/>
          <p:cNvPicPr>
            <a:picLocks noChangeAspect="1" noChangeArrowheads="1"/>
          </p:cNvPicPr>
          <p:nvPr/>
        </p:nvPicPr>
        <p:blipFill>
          <a:blip r:embed="rId3"/>
          <a:srcRect/>
          <a:stretch>
            <a:fillRect/>
          </a:stretch>
        </p:blipFill>
        <p:spPr bwMode="auto">
          <a:xfrm>
            <a:off x="5357818" y="5267046"/>
            <a:ext cx="2064223" cy="1233788"/>
          </a:xfrm>
          <a:prstGeom prst="rect">
            <a:avLst/>
          </a:prstGeom>
          <a:noFill/>
        </p:spPr>
      </p:pic>
    </p:spTree>
  </p:cSld>
  <p:clrMapOvr>
    <a:masterClrMapping/>
  </p:clrMapOvr>
  <p:transition advClick="0" advTm="8000">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142984"/>
            <a:ext cx="8229600" cy="2993718"/>
          </a:xfrm>
        </p:spPr>
        <p:txBody>
          <a:bodyPr>
            <a:normAutofit lnSpcReduction="10000"/>
          </a:bodyPr>
          <a:lstStyle/>
          <a:p>
            <a:pPr lvl="0" hangingPunct="0">
              <a:buNone/>
            </a:pPr>
            <a:r>
              <a:rPr lang="tr-TR" sz="2400" b="1" dirty="0" smtClean="0">
                <a:solidFill>
                  <a:schemeClr val="accent1">
                    <a:lumMod val="75000"/>
                  </a:schemeClr>
                </a:solidFill>
                <a:latin typeface="+mj-lt"/>
              </a:rPr>
              <a:t>Laboratuarlar (Araç-gereç durumları) : </a:t>
            </a:r>
            <a:endParaRPr lang="tr-TR" sz="2400" dirty="0" smtClean="0">
              <a:solidFill>
                <a:schemeClr val="accent1">
                  <a:lumMod val="75000"/>
                </a:schemeClr>
              </a:solidFill>
              <a:latin typeface="+mj-lt"/>
            </a:endParaRPr>
          </a:p>
          <a:p>
            <a:pPr hangingPunct="0">
              <a:buNone/>
            </a:pPr>
            <a:r>
              <a:rPr lang="tr-TR" sz="2400" dirty="0" smtClean="0">
                <a:solidFill>
                  <a:schemeClr val="accent1">
                    <a:lumMod val="75000"/>
                  </a:schemeClr>
                </a:solidFill>
                <a:latin typeface="+mj-lt"/>
              </a:rPr>
              <a:t>		Okulumuzda 1 Fizik Laboratuarı, 1 Kimya Laboratuarı, 1 Biyoloji Laboratuarı, 1 Bilişim Teknolojileri sınıfı bulunmaktadır. Fizik Laboratuarında 16 adet Nova-5000 deney tabletleri bulunmaktadır. Fizik ve Kimya laboratuarımızda bilgisayar mevcuttur. Bilgisayar Laboratuarımızda 15+1 adet bilgisayar bulunmaktadır.  Fizik, Kimya ve Biyoloji Laboratuarları araç-gereç bakımından tam donanımlıdır.</a:t>
            </a:r>
          </a:p>
          <a:p>
            <a:endParaRPr lang="tr-TR" dirty="0"/>
          </a:p>
        </p:txBody>
      </p:sp>
      <p:pic>
        <p:nvPicPr>
          <p:cNvPr id="68612" name="Picture 4" descr="J:\twinmos_yedek\usaklisesi.com\usaklisesi.com_13Aralik2011\images\stories\slayt1\Slayt2.jpg"/>
          <p:cNvPicPr>
            <a:picLocks noChangeAspect="1" noChangeArrowheads="1"/>
          </p:cNvPicPr>
          <p:nvPr/>
        </p:nvPicPr>
        <p:blipFill>
          <a:blip r:embed="rId2"/>
          <a:srcRect/>
          <a:stretch>
            <a:fillRect/>
          </a:stretch>
        </p:blipFill>
        <p:spPr bwMode="auto">
          <a:xfrm>
            <a:off x="500034" y="4227065"/>
            <a:ext cx="8072494" cy="1845141"/>
          </a:xfrm>
          <a:prstGeom prst="rect">
            <a:avLst/>
          </a:prstGeom>
          <a:noFill/>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fade">
                                      <p:cBhvr>
                                        <p:cTn id="7" dur="2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928670"/>
            <a:ext cx="8229600" cy="4071966"/>
          </a:xfrm>
        </p:spPr>
        <p:txBody>
          <a:bodyPr>
            <a:normAutofit fontScale="92500"/>
          </a:bodyPr>
          <a:lstStyle/>
          <a:p>
            <a:pPr lvl="0" hangingPunct="0">
              <a:buNone/>
            </a:pPr>
            <a:r>
              <a:rPr lang="tr-TR" b="1" dirty="0" smtClean="0"/>
              <a:t>	</a:t>
            </a:r>
            <a:r>
              <a:rPr lang="tr-TR" sz="2400" b="1" dirty="0" smtClean="0">
                <a:solidFill>
                  <a:schemeClr val="accent1">
                    <a:lumMod val="75000"/>
                  </a:schemeClr>
                </a:solidFill>
                <a:latin typeface="+mj-lt"/>
              </a:rPr>
              <a:t>Okul kitaplığı : </a:t>
            </a:r>
            <a:endParaRPr lang="tr-TR" sz="2400" dirty="0" smtClean="0">
              <a:solidFill>
                <a:schemeClr val="accent1">
                  <a:lumMod val="75000"/>
                </a:schemeClr>
              </a:solidFill>
              <a:latin typeface="+mj-lt"/>
            </a:endParaRPr>
          </a:p>
          <a:p>
            <a:pPr hangingPunct="0">
              <a:buNone/>
            </a:pPr>
            <a:r>
              <a:rPr lang="tr-TR" sz="2400" dirty="0" smtClean="0">
                <a:solidFill>
                  <a:schemeClr val="accent1">
                    <a:lumMod val="75000"/>
                  </a:schemeClr>
                </a:solidFill>
                <a:latin typeface="+mj-lt"/>
              </a:rPr>
              <a:t>		Okulumuz kütüphanesinde 5.771 adet kitap bulunmaktadır.</a:t>
            </a:r>
          </a:p>
          <a:p>
            <a:pPr lvl="0" hangingPunct="0">
              <a:buNone/>
            </a:pPr>
            <a:r>
              <a:rPr lang="tr-TR" sz="2400" b="1" dirty="0" smtClean="0">
                <a:solidFill>
                  <a:schemeClr val="accent1">
                    <a:lumMod val="75000"/>
                  </a:schemeClr>
                </a:solidFill>
                <a:latin typeface="+mj-lt"/>
              </a:rPr>
              <a:t>	Atölye ve özel derslik durumu :</a:t>
            </a:r>
            <a:endParaRPr lang="tr-TR" sz="2400" dirty="0" smtClean="0">
              <a:solidFill>
                <a:schemeClr val="accent1">
                  <a:lumMod val="75000"/>
                </a:schemeClr>
              </a:solidFill>
              <a:latin typeface="+mj-lt"/>
            </a:endParaRPr>
          </a:p>
          <a:p>
            <a:pPr hangingPunct="0">
              <a:buNone/>
            </a:pPr>
            <a:r>
              <a:rPr lang="tr-TR" sz="2400" dirty="0" smtClean="0">
                <a:solidFill>
                  <a:schemeClr val="accent1">
                    <a:lumMod val="75000"/>
                  </a:schemeClr>
                </a:solidFill>
                <a:latin typeface="+mj-lt"/>
              </a:rPr>
              <a:t>		Okulumuzda 2 adet sunum odası olup dersler bilgisayar destekli olarak işlenebilmektedir. </a:t>
            </a:r>
          </a:p>
          <a:p>
            <a:pPr lvl="0" hangingPunct="0">
              <a:buNone/>
            </a:pPr>
            <a:r>
              <a:rPr lang="tr-TR" sz="2400" b="1" dirty="0" smtClean="0">
                <a:solidFill>
                  <a:schemeClr val="accent1">
                    <a:lumMod val="75000"/>
                  </a:schemeClr>
                </a:solidFill>
                <a:latin typeface="+mj-lt"/>
              </a:rPr>
              <a:t>	Depo, ambar ve arşiv : </a:t>
            </a:r>
            <a:endParaRPr lang="tr-TR" sz="2400" dirty="0" smtClean="0">
              <a:solidFill>
                <a:schemeClr val="accent1">
                  <a:lumMod val="75000"/>
                </a:schemeClr>
              </a:solidFill>
              <a:latin typeface="+mj-lt"/>
            </a:endParaRPr>
          </a:p>
          <a:p>
            <a:pPr hangingPunct="0">
              <a:buNone/>
            </a:pPr>
            <a:r>
              <a:rPr lang="tr-TR" sz="2400" dirty="0" smtClean="0">
                <a:solidFill>
                  <a:schemeClr val="accent1">
                    <a:lumMod val="75000"/>
                  </a:schemeClr>
                </a:solidFill>
                <a:latin typeface="+mj-lt"/>
              </a:rPr>
              <a:t>		Okulumuzda 1 adet depo, 1 ambar, 1 arşiv mevcuttur.</a:t>
            </a:r>
          </a:p>
          <a:p>
            <a:pPr lvl="0" hangingPunct="0">
              <a:buNone/>
            </a:pPr>
            <a:r>
              <a:rPr lang="tr-TR" sz="2400" b="1" dirty="0" smtClean="0">
                <a:solidFill>
                  <a:schemeClr val="accent1">
                    <a:lumMod val="75000"/>
                  </a:schemeClr>
                </a:solidFill>
                <a:latin typeface="+mj-lt"/>
              </a:rPr>
              <a:t>	Spor salonu :</a:t>
            </a:r>
            <a:endParaRPr lang="tr-TR" sz="2400" dirty="0" smtClean="0">
              <a:solidFill>
                <a:schemeClr val="accent1">
                  <a:lumMod val="75000"/>
                </a:schemeClr>
              </a:solidFill>
              <a:latin typeface="+mj-lt"/>
            </a:endParaRPr>
          </a:p>
          <a:p>
            <a:pPr hangingPunct="0">
              <a:buNone/>
            </a:pPr>
            <a:r>
              <a:rPr lang="tr-TR" sz="2400" dirty="0" smtClean="0">
                <a:solidFill>
                  <a:schemeClr val="accent1">
                    <a:lumMod val="75000"/>
                  </a:schemeClr>
                </a:solidFill>
                <a:latin typeface="+mj-lt"/>
              </a:rPr>
              <a:t>		Okulumuzda spor salonu bulunmamaktadır. Spor salonu ihtiyacımız vardır.</a:t>
            </a:r>
          </a:p>
          <a:p>
            <a:endParaRPr lang="tr-TR" dirty="0"/>
          </a:p>
        </p:txBody>
      </p:sp>
      <p:pic>
        <p:nvPicPr>
          <p:cNvPr id="1026" name="Picture 2" descr="J:\twinmos_yedek\usaklisesi.com\usaklisesi.com_13Aralik2011\images\stories\galeri\okul\42.jpg"/>
          <p:cNvPicPr>
            <a:picLocks noChangeAspect="1" noChangeArrowheads="1"/>
          </p:cNvPicPr>
          <p:nvPr/>
        </p:nvPicPr>
        <p:blipFill>
          <a:blip r:embed="rId2"/>
          <a:srcRect/>
          <a:stretch>
            <a:fillRect/>
          </a:stretch>
        </p:blipFill>
        <p:spPr bwMode="auto">
          <a:xfrm>
            <a:off x="4357686" y="4714860"/>
            <a:ext cx="2500330" cy="1875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071546"/>
            <a:ext cx="8229600" cy="3571900"/>
          </a:xfrm>
        </p:spPr>
        <p:txBody>
          <a:bodyPr>
            <a:normAutofit lnSpcReduction="10000"/>
          </a:bodyPr>
          <a:lstStyle/>
          <a:p>
            <a:pPr lvl="0" hangingPunct="0">
              <a:buNone/>
            </a:pPr>
            <a:r>
              <a:rPr lang="tr-TR" b="1" dirty="0" smtClean="0"/>
              <a:t>	</a:t>
            </a:r>
            <a:r>
              <a:rPr lang="tr-TR" sz="2400" b="1" dirty="0" smtClean="0">
                <a:solidFill>
                  <a:schemeClr val="accent1">
                    <a:lumMod val="75000"/>
                  </a:schemeClr>
                </a:solidFill>
                <a:latin typeface="+mj-lt"/>
              </a:rPr>
              <a:t>İdari Odalar:</a:t>
            </a:r>
            <a:endParaRPr lang="tr-TR" sz="2400" dirty="0" smtClean="0">
              <a:solidFill>
                <a:schemeClr val="accent1">
                  <a:lumMod val="75000"/>
                </a:schemeClr>
              </a:solidFill>
              <a:latin typeface="+mj-lt"/>
            </a:endParaRPr>
          </a:p>
          <a:p>
            <a:pPr hangingPunct="0">
              <a:buNone/>
            </a:pPr>
            <a:r>
              <a:rPr lang="tr-TR" sz="2400" b="1" dirty="0" smtClean="0">
                <a:solidFill>
                  <a:schemeClr val="accent1">
                    <a:lumMod val="75000"/>
                  </a:schemeClr>
                </a:solidFill>
                <a:latin typeface="+mj-lt"/>
              </a:rPr>
              <a:t>	A blokta</a:t>
            </a:r>
            <a:r>
              <a:rPr lang="tr-TR" sz="2400" dirty="0" smtClean="0">
                <a:solidFill>
                  <a:schemeClr val="accent1">
                    <a:lumMod val="75000"/>
                  </a:schemeClr>
                </a:solidFill>
                <a:latin typeface="+mj-lt"/>
              </a:rPr>
              <a:t>; 1 Müdür, 1 Müdür Başyardımcısı, 1 Müdür Yardımcısı, 3 memur odası, 1 öğretmenler Odası, 1 hizmetli odası</a:t>
            </a:r>
          </a:p>
          <a:p>
            <a:pPr hangingPunct="0"/>
            <a:r>
              <a:rPr lang="tr-TR" sz="2400" b="1" dirty="0" smtClean="0">
                <a:solidFill>
                  <a:schemeClr val="accent1">
                    <a:lumMod val="75000"/>
                  </a:schemeClr>
                </a:solidFill>
                <a:latin typeface="+mj-lt"/>
              </a:rPr>
              <a:t>B Blokta</a:t>
            </a:r>
            <a:r>
              <a:rPr lang="tr-TR" sz="2400" dirty="0" smtClean="0">
                <a:solidFill>
                  <a:schemeClr val="accent1">
                    <a:lumMod val="75000"/>
                  </a:schemeClr>
                </a:solidFill>
                <a:latin typeface="+mj-lt"/>
              </a:rPr>
              <a:t> 1 Müdür Yardımcısı odası, 1 öğretmenler odası , 1 rehberlik odası</a:t>
            </a:r>
          </a:p>
          <a:p>
            <a:pPr hangingPunct="0"/>
            <a:r>
              <a:rPr lang="tr-TR" sz="2400" b="1" dirty="0" smtClean="0">
                <a:solidFill>
                  <a:schemeClr val="accent1">
                    <a:lumMod val="75000"/>
                  </a:schemeClr>
                </a:solidFill>
                <a:latin typeface="+mj-lt"/>
              </a:rPr>
              <a:t>Kız pansiyon binasında</a:t>
            </a:r>
            <a:r>
              <a:rPr lang="tr-TR" sz="2400" dirty="0" smtClean="0">
                <a:solidFill>
                  <a:schemeClr val="accent1">
                    <a:lumMod val="75000"/>
                  </a:schemeClr>
                </a:solidFill>
                <a:latin typeface="+mj-lt"/>
              </a:rPr>
              <a:t> 1 Müdür yardımcısı, 3 belletmen odası</a:t>
            </a:r>
          </a:p>
          <a:p>
            <a:pPr hangingPunct="0"/>
            <a:r>
              <a:rPr lang="tr-TR" sz="2400" b="1" dirty="0" smtClean="0">
                <a:solidFill>
                  <a:schemeClr val="accent1">
                    <a:lumMod val="75000"/>
                  </a:schemeClr>
                </a:solidFill>
                <a:latin typeface="+mj-lt"/>
              </a:rPr>
              <a:t>Erkek pansiyon binasında</a:t>
            </a:r>
            <a:r>
              <a:rPr lang="tr-TR" sz="2400" dirty="0" smtClean="0">
                <a:solidFill>
                  <a:schemeClr val="accent1">
                    <a:lumMod val="75000"/>
                  </a:schemeClr>
                </a:solidFill>
                <a:latin typeface="+mj-lt"/>
              </a:rPr>
              <a:t> 1 Müdür yardımcısı 1 belletmen odası mevcuttur.</a:t>
            </a:r>
          </a:p>
          <a:p>
            <a:endParaRPr lang="tr-TR" dirty="0"/>
          </a:p>
        </p:txBody>
      </p:sp>
      <p:pic>
        <p:nvPicPr>
          <p:cNvPr id="1026" name="Picture 2" descr="C:\Documents and Settings\ogrt\Desktop\Fotoğraf0268.jpg"/>
          <p:cNvPicPr>
            <a:picLocks noChangeAspect="1" noChangeArrowheads="1"/>
          </p:cNvPicPr>
          <p:nvPr/>
        </p:nvPicPr>
        <p:blipFill>
          <a:blip r:embed="rId2" cstate="print"/>
          <a:srcRect/>
          <a:stretch>
            <a:fillRect/>
          </a:stretch>
        </p:blipFill>
        <p:spPr bwMode="auto">
          <a:xfrm>
            <a:off x="4000496" y="4214818"/>
            <a:ext cx="3210933" cy="2408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advTm="800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00108"/>
            <a:ext cx="8229600" cy="2428892"/>
          </a:xfrm>
        </p:spPr>
        <p:txBody>
          <a:bodyPr/>
          <a:lstStyle/>
          <a:p>
            <a:pPr hangingPunct="0">
              <a:buNone/>
            </a:pPr>
            <a:r>
              <a:rPr lang="tr-TR" b="1" dirty="0" smtClean="0"/>
              <a:t>	</a:t>
            </a:r>
            <a:r>
              <a:rPr lang="tr-TR" sz="2400" b="1" dirty="0" smtClean="0">
                <a:solidFill>
                  <a:schemeClr val="accent1">
                    <a:lumMod val="75000"/>
                  </a:schemeClr>
                </a:solidFill>
                <a:latin typeface="+mj-lt"/>
              </a:rPr>
              <a:t>Diğer sosyal faaliyetler için ayrılmış yerler: </a:t>
            </a:r>
            <a:endParaRPr lang="tr-TR" sz="2400" dirty="0" smtClean="0">
              <a:solidFill>
                <a:schemeClr val="accent1">
                  <a:lumMod val="75000"/>
                </a:schemeClr>
              </a:solidFill>
              <a:latin typeface="+mj-lt"/>
            </a:endParaRPr>
          </a:p>
          <a:p>
            <a:pPr hangingPunct="0">
              <a:buNone/>
            </a:pPr>
            <a:r>
              <a:rPr lang="tr-TR" sz="2400" dirty="0" smtClean="0">
                <a:solidFill>
                  <a:schemeClr val="accent1">
                    <a:lumMod val="75000"/>
                  </a:schemeClr>
                </a:solidFill>
                <a:latin typeface="+mj-lt"/>
              </a:rPr>
              <a:t>		Okulumuzda sosyal faaliyetlerin yürütüldüğü 1 adet konferans salonu bulunmaktadır. Ancak konferans salonumuz eski olup ihtiyacı karşılamamaktadır. Binanın yenilenerek ihtiyaçları karşılar bir bina yapılması gerekmektedir.</a:t>
            </a:r>
          </a:p>
          <a:p>
            <a:endParaRPr lang="tr-TR" dirty="0"/>
          </a:p>
        </p:txBody>
      </p:sp>
      <p:pic>
        <p:nvPicPr>
          <p:cNvPr id="3074" name="Picture 2" descr="J:\twinmos_yedek\usaklisesi.com\usaklisesi.com_13Aralik2011\images\stories\galeri\okul\36.jpg"/>
          <p:cNvPicPr>
            <a:picLocks noChangeAspect="1" noChangeArrowheads="1"/>
          </p:cNvPicPr>
          <p:nvPr/>
        </p:nvPicPr>
        <p:blipFill>
          <a:blip r:embed="rId2"/>
          <a:srcRect/>
          <a:stretch>
            <a:fillRect/>
          </a:stretch>
        </p:blipFill>
        <p:spPr bwMode="auto">
          <a:xfrm>
            <a:off x="928662" y="3143248"/>
            <a:ext cx="4572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785794"/>
            <a:ext cx="8229600" cy="3286148"/>
          </a:xfrm>
        </p:spPr>
        <p:txBody>
          <a:bodyPr>
            <a:normAutofit/>
          </a:bodyPr>
          <a:lstStyle/>
          <a:p>
            <a:pPr hangingPunct="0">
              <a:buNone/>
            </a:pPr>
            <a:r>
              <a:rPr lang="tr-TR" b="1" dirty="0" smtClean="0"/>
              <a:t>	</a:t>
            </a:r>
            <a:r>
              <a:rPr lang="tr-TR" sz="2400" b="1" dirty="0" smtClean="0">
                <a:solidFill>
                  <a:schemeClr val="accent1">
                    <a:lumMod val="75000"/>
                  </a:schemeClr>
                </a:solidFill>
                <a:latin typeface="+mj-lt"/>
              </a:rPr>
              <a:t> Bahçenin alanı, ağaçlandırılması ve korunması:</a:t>
            </a:r>
            <a:endParaRPr lang="tr-TR" sz="2400" dirty="0" smtClean="0">
              <a:solidFill>
                <a:schemeClr val="accent1">
                  <a:lumMod val="75000"/>
                </a:schemeClr>
              </a:solidFill>
              <a:latin typeface="+mj-lt"/>
            </a:endParaRPr>
          </a:p>
          <a:p>
            <a:pPr hangingPunct="0">
              <a:buNone/>
            </a:pPr>
            <a:r>
              <a:rPr lang="tr-TR" sz="2400" dirty="0" smtClean="0">
                <a:solidFill>
                  <a:schemeClr val="accent1">
                    <a:lumMod val="75000"/>
                  </a:schemeClr>
                </a:solidFill>
                <a:latin typeface="+mj-lt"/>
              </a:rPr>
              <a:t>		Okulumuz bahçesi tapulu 8365m</a:t>
            </a:r>
            <a:r>
              <a:rPr lang="tr-TR" sz="2400" baseline="30000" dirty="0" smtClean="0">
                <a:solidFill>
                  <a:schemeClr val="accent1">
                    <a:lumMod val="75000"/>
                  </a:schemeClr>
                </a:solidFill>
                <a:latin typeface="+mj-lt"/>
              </a:rPr>
              <a:t>2</a:t>
            </a:r>
            <a:r>
              <a:rPr lang="tr-TR" sz="2400" dirty="0" smtClean="0">
                <a:solidFill>
                  <a:schemeClr val="accent1">
                    <a:lumMod val="75000"/>
                  </a:schemeClr>
                </a:solidFill>
                <a:latin typeface="+mj-lt"/>
              </a:rPr>
              <a:t> tahsisli 3000 m</a:t>
            </a:r>
            <a:r>
              <a:rPr lang="tr-TR" sz="2400" baseline="30000" dirty="0" smtClean="0">
                <a:solidFill>
                  <a:schemeClr val="accent1">
                    <a:lumMod val="75000"/>
                  </a:schemeClr>
                </a:solidFill>
                <a:latin typeface="+mj-lt"/>
              </a:rPr>
              <a:t>2 </a:t>
            </a:r>
            <a:r>
              <a:rPr lang="tr-TR" sz="2400" dirty="0" smtClean="0">
                <a:solidFill>
                  <a:schemeClr val="accent1">
                    <a:lumMod val="75000"/>
                  </a:schemeClr>
                </a:solidFill>
                <a:latin typeface="+mj-lt"/>
              </a:rPr>
              <a:t> olmak üzere toplam 11365m</a:t>
            </a:r>
            <a:r>
              <a:rPr lang="tr-TR" sz="2400" baseline="30000" dirty="0" smtClean="0">
                <a:solidFill>
                  <a:schemeClr val="accent1">
                    <a:lumMod val="75000"/>
                  </a:schemeClr>
                </a:solidFill>
                <a:latin typeface="+mj-lt"/>
              </a:rPr>
              <a:t>2 </a:t>
            </a:r>
            <a:r>
              <a:rPr lang="tr-TR" sz="2400" dirty="0" err="1" smtClean="0">
                <a:solidFill>
                  <a:schemeClr val="accent1">
                    <a:lumMod val="75000"/>
                  </a:schemeClr>
                </a:solidFill>
                <a:latin typeface="+mj-lt"/>
              </a:rPr>
              <a:t>dir</a:t>
            </a:r>
            <a:r>
              <a:rPr lang="tr-TR" sz="2400" dirty="0" smtClean="0">
                <a:solidFill>
                  <a:schemeClr val="accent1">
                    <a:lumMod val="75000"/>
                  </a:schemeClr>
                </a:solidFill>
                <a:latin typeface="+mj-lt"/>
              </a:rPr>
              <a:t>. Binaların toplam alanı 2135m</a:t>
            </a:r>
            <a:r>
              <a:rPr lang="tr-TR" sz="2400" baseline="30000" dirty="0" smtClean="0">
                <a:solidFill>
                  <a:schemeClr val="accent1">
                    <a:lumMod val="75000"/>
                  </a:schemeClr>
                </a:solidFill>
                <a:latin typeface="+mj-lt"/>
              </a:rPr>
              <a:t>2 </a:t>
            </a:r>
            <a:r>
              <a:rPr lang="tr-TR" sz="2400" dirty="0" err="1" smtClean="0">
                <a:solidFill>
                  <a:schemeClr val="accent1">
                    <a:lumMod val="75000"/>
                  </a:schemeClr>
                </a:solidFill>
                <a:latin typeface="+mj-lt"/>
              </a:rPr>
              <a:t>dir</a:t>
            </a:r>
            <a:r>
              <a:rPr lang="tr-TR" sz="2400" dirty="0" smtClean="0">
                <a:solidFill>
                  <a:schemeClr val="accent1">
                    <a:lumMod val="75000"/>
                  </a:schemeClr>
                </a:solidFill>
                <a:latin typeface="+mj-lt"/>
              </a:rPr>
              <a:t>. Yazın dibinde dinlenilecek dış budak ve çınar başta olmak üzere çeşitli türden kıskanılacak  kadar değerli ağaçları vardır. Ağaç dikilecek yer olmayıp, fazla ve yanlış dikilmiş bazı ağaçların alınması gerekmektedir. Okulumuz bahçesinde ağaçların altında fıskiyeli havuz olup iyi bir dinlenme sahasıdır.</a:t>
            </a:r>
          </a:p>
          <a:p>
            <a:endParaRPr lang="tr-TR" dirty="0"/>
          </a:p>
        </p:txBody>
      </p:sp>
      <p:pic>
        <p:nvPicPr>
          <p:cNvPr id="4098" name="Picture 2" descr="J:\twinmos_yedek\usaklisesi.com\usaklisesi.com_13Aralik2011\images\stories\galeri\okul\18.jpg"/>
          <p:cNvPicPr>
            <a:picLocks noChangeAspect="1" noChangeArrowheads="1"/>
          </p:cNvPicPr>
          <p:nvPr/>
        </p:nvPicPr>
        <p:blipFill>
          <a:blip r:embed="rId2"/>
          <a:srcRect/>
          <a:stretch>
            <a:fillRect/>
          </a:stretch>
        </p:blipFill>
        <p:spPr bwMode="auto">
          <a:xfrm>
            <a:off x="1237685" y="4017958"/>
            <a:ext cx="3120001"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J:\twinmos_yedek\usaklisesi.com\usaklisesi.com_13Aralik2011\images\stories\galeri\okul\6.jpg"/>
          <p:cNvPicPr>
            <a:picLocks noChangeAspect="1" noChangeArrowheads="1"/>
          </p:cNvPicPr>
          <p:nvPr/>
        </p:nvPicPr>
        <p:blipFill>
          <a:blip r:embed="rId3"/>
          <a:srcRect/>
          <a:stretch>
            <a:fillRect/>
          </a:stretch>
        </p:blipFill>
        <p:spPr bwMode="auto">
          <a:xfrm>
            <a:off x="4952462" y="4000504"/>
            <a:ext cx="3120000"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Başlık"/>
          <p:cNvSpPr>
            <a:spLocks noGrp="1"/>
          </p:cNvSpPr>
          <p:nvPr>
            <p:ph type="title"/>
          </p:nvPr>
        </p:nvSpPr>
        <p:spPr>
          <a:xfrm>
            <a:off x="1428728" y="571480"/>
            <a:ext cx="8229600" cy="489790"/>
          </a:xfrm>
        </p:spPr>
        <p:txBody>
          <a:bodyPr>
            <a:normAutofit/>
          </a:bodyPr>
          <a:lstStyle/>
          <a:p>
            <a:r>
              <a:rPr lang="tr-TR" sz="2400" cap="all" dirty="0" smtClean="0"/>
              <a:t>Yönetici-öğretmen VE personel durumu</a:t>
            </a:r>
            <a:endParaRPr lang="tr-TR" sz="2400" cap="all" dirty="0"/>
          </a:p>
        </p:txBody>
      </p:sp>
      <p:sp>
        <p:nvSpPr>
          <p:cNvPr id="10" name="1 Başlık"/>
          <p:cNvSpPr txBox="1">
            <a:spLocks/>
          </p:cNvSpPr>
          <p:nvPr/>
        </p:nvSpPr>
        <p:spPr>
          <a:xfrm>
            <a:off x="714348" y="938946"/>
            <a:ext cx="2686040" cy="48979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j-lt"/>
                <a:ea typeface="+mj-ea"/>
                <a:cs typeface="+mj-cs"/>
              </a:rPr>
              <a:t>Yönetim Kadromuz</a:t>
            </a:r>
            <a:endParaRPr kumimoji="0" lang="tr-TR" sz="2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11" name="10 Metin kutusu"/>
          <p:cNvSpPr txBox="1"/>
          <p:nvPr/>
        </p:nvSpPr>
        <p:spPr>
          <a:xfrm>
            <a:off x="3654858" y="3500438"/>
            <a:ext cx="1834285" cy="738664"/>
          </a:xfrm>
          <a:prstGeom prst="rect">
            <a:avLst/>
          </a:prstGeom>
          <a:noFill/>
        </p:spPr>
        <p:txBody>
          <a:bodyPr wrap="none" rtlCol="0">
            <a:spAutoFit/>
          </a:bodyPr>
          <a:lstStyle/>
          <a:p>
            <a:pPr algn="ctr"/>
            <a:r>
              <a:rPr lang="tr-TR" sz="1400" dirty="0" smtClean="0">
                <a:solidFill>
                  <a:schemeClr val="accent1">
                    <a:lumMod val="75000"/>
                  </a:schemeClr>
                </a:solidFill>
                <a:latin typeface="+mj-lt"/>
              </a:rPr>
              <a:t>Mehmet YAVUZ</a:t>
            </a:r>
          </a:p>
          <a:p>
            <a:pPr algn="ctr"/>
            <a:r>
              <a:rPr lang="tr-TR" sz="1400" dirty="0" smtClean="0">
                <a:solidFill>
                  <a:schemeClr val="accent1">
                    <a:lumMod val="75000"/>
                  </a:schemeClr>
                </a:solidFill>
                <a:latin typeface="+mj-lt"/>
              </a:rPr>
              <a:t>Okul Müdürü</a:t>
            </a:r>
          </a:p>
          <a:p>
            <a:pPr algn="ctr"/>
            <a:r>
              <a:rPr lang="tr-TR" sz="1400" dirty="0" smtClean="0">
                <a:solidFill>
                  <a:schemeClr val="accent1">
                    <a:lumMod val="75000"/>
                  </a:schemeClr>
                </a:solidFill>
                <a:latin typeface="+mj-lt"/>
              </a:rPr>
              <a:t>(İ.H.L. Meslek Dersleri)</a:t>
            </a:r>
            <a:endParaRPr lang="tr-TR" sz="1400" dirty="0">
              <a:solidFill>
                <a:schemeClr val="accent1">
                  <a:lumMod val="75000"/>
                </a:schemeClr>
              </a:solidFill>
              <a:latin typeface="+mj-lt"/>
            </a:endParaRPr>
          </a:p>
        </p:txBody>
      </p:sp>
      <p:sp>
        <p:nvSpPr>
          <p:cNvPr id="12" name="11 Metin kutusu"/>
          <p:cNvSpPr txBox="1"/>
          <p:nvPr/>
        </p:nvSpPr>
        <p:spPr>
          <a:xfrm>
            <a:off x="686191" y="5929330"/>
            <a:ext cx="1346394" cy="738664"/>
          </a:xfrm>
          <a:prstGeom prst="rect">
            <a:avLst/>
          </a:prstGeom>
          <a:noFill/>
        </p:spPr>
        <p:txBody>
          <a:bodyPr wrap="none" rtlCol="0">
            <a:spAutoFit/>
          </a:bodyPr>
          <a:lstStyle/>
          <a:p>
            <a:pPr algn="ctr"/>
            <a:r>
              <a:rPr lang="tr-TR" sz="1400" dirty="0" smtClean="0">
                <a:solidFill>
                  <a:schemeClr val="accent1">
                    <a:lumMod val="75000"/>
                  </a:schemeClr>
                </a:solidFill>
                <a:latin typeface="+mj-lt"/>
              </a:rPr>
              <a:t>Kemal AKYIL</a:t>
            </a:r>
          </a:p>
          <a:p>
            <a:pPr algn="ctr"/>
            <a:r>
              <a:rPr lang="tr-TR" sz="1400" dirty="0" smtClean="0">
                <a:solidFill>
                  <a:schemeClr val="accent1">
                    <a:lumMod val="75000"/>
                  </a:schemeClr>
                </a:solidFill>
                <a:latin typeface="+mj-lt"/>
              </a:rPr>
              <a:t>Müdür Baş Yrd.</a:t>
            </a:r>
          </a:p>
          <a:p>
            <a:pPr algn="ctr"/>
            <a:r>
              <a:rPr lang="tr-TR" sz="1400" dirty="0" smtClean="0">
                <a:solidFill>
                  <a:schemeClr val="accent1">
                    <a:lumMod val="75000"/>
                  </a:schemeClr>
                </a:solidFill>
                <a:latin typeface="+mj-lt"/>
              </a:rPr>
              <a:t>(Coğrafya)</a:t>
            </a:r>
            <a:endParaRPr lang="tr-TR" sz="1400" dirty="0">
              <a:solidFill>
                <a:schemeClr val="accent1">
                  <a:lumMod val="75000"/>
                </a:schemeClr>
              </a:solidFill>
              <a:latin typeface="+mj-lt"/>
            </a:endParaRPr>
          </a:p>
        </p:txBody>
      </p:sp>
      <p:sp>
        <p:nvSpPr>
          <p:cNvPr id="13" name="12 Metin kutusu"/>
          <p:cNvSpPr txBox="1"/>
          <p:nvPr/>
        </p:nvSpPr>
        <p:spPr>
          <a:xfrm>
            <a:off x="3207646" y="5929330"/>
            <a:ext cx="1004314" cy="738664"/>
          </a:xfrm>
          <a:prstGeom prst="rect">
            <a:avLst/>
          </a:prstGeom>
          <a:noFill/>
        </p:spPr>
        <p:txBody>
          <a:bodyPr wrap="none" rtlCol="0">
            <a:spAutoFit/>
          </a:bodyPr>
          <a:lstStyle/>
          <a:p>
            <a:pPr algn="ctr"/>
            <a:r>
              <a:rPr lang="tr-TR" sz="1400" dirty="0" smtClean="0">
                <a:solidFill>
                  <a:schemeClr val="accent1">
                    <a:lumMod val="75000"/>
                  </a:schemeClr>
                </a:solidFill>
                <a:latin typeface="+mj-lt"/>
              </a:rPr>
              <a:t>Yücel KÖK</a:t>
            </a:r>
          </a:p>
          <a:p>
            <a:pPr algn="ctr"/>
            <a:r>
              <a:rPr lang="tr-TR" sz="1400" dirty="0" smtClean="0">
                <a:solidFill>
                  <a:schemeClr val="accent1">
                    <a:lumMod val="75000"/>
                  </a:schemeClr>
                </a:solidFill>
                <a:latin typeface="+mj-lt"/>
              </a:rPr>
              <a:t>Müdür Yrd.</a:t>
            </a:r>
          </a:p>
          <a:p>
            <a:pPr algn="ctr"/>
            <a:r>
              <a:rPr lang="tr-TR" sz="1400" dirty="0" smtClean="0">
                <a:solidFill>
                  <a:schemeClr val="accent1">
                    <a:lumMod val="75000"/>
                  </a:schemeClr>
                </a:solidFill>
                <a:latin typeface="+mj-lt"/>
              </a:rPr>
              <a:t>(İngilizce)</a:t>
            </a:r>
            <a:endParaRPr lang="tr-TR" sz="1400" dirty="0">
              <a:solidFill>
                <a:schemeClr val="accent1">
                  <a:lumMod val="75000"/>
                </a:schemeClr>
              </a:solidFill>
              <a:latin typeface="+mj-lt"/>
            </a:endParaRPr>
          </a:p>
        </p:txBody>
      </p:sp>
      <p:sp>
        <p:nvSpPr>
          <p:cNvPr id="14" name="13 Metin kutusu"/>
          <p:cNvSpPr txBox="1"/>
          <p:nvPr/>
        </p:nvSpPr>
        <p:spPr>
          <a:xfrm>
            <a:off x="7081460" y="5988896"/>
            <a:ext cx="1566391" cy="738664"/>
          </a:xfrm>
          <a:prstGeom prst="rect">
            <a:avLst/>
          </a:prstGeom>
          <a:noFill/>
        </p:spPr>
        <p:txBody>
          <a:bodyPr wrap="none" rtlCol="0">
            <a:spAutoFit/>
          </a:bodyPr>
          <a:lstStyle/>
          <a:p>
            <a:pPr algn="ctr"/>
            <a:r>
              <a:rPr lang="tr-TR" sz="1400" dirty="0" smtClean="0">
                <a:solidFill>
                  <a:schemeClr val="accent1">
                    <a:lumMod val="75000"/>
                  </a:schemeClr>
                </a:solidFill>
                <a:latin typeface="+mj-lt"/>
              </a:rPr>
              <a:t>Mehmet ÖZGEDİK</a:t>
            </a:r>
          </a:p>
          <a:p>
            <a:pPr algn="ctr"/>
            <a:r>
              <a:rPr lang="tr-TR" sz="1400" dirty="0" smtClean="0">
                <a:solidFill>
                  <a:schemeClr val="accent1">
                    <a:lumMod val="75000"/>
                  </a:schemeClr>
                </a:solidFill>
                <a:latin typeface="+mj-lt"/>
              </a:rPr>
              <a:t>Müdür Yrd.</a:t>
            </a:r>
          </a:p>
          <a:p>
            <a:pPr algn="ctr"/>
            <a:r>
              <a:rPr lang="tr-TR" sz="1400" dirty="0" smtClean="0">
                <a:solidFill>
                  <a:schemeClr val="accent1">
                    <a:lumMod val="75000"/>
                  </a:schemeClr>
                </a:solidFill>
                <a:latin typeface="+mj-lt"/>
              </a:rPr>
              <a:t>(Din Kül.ve </a:t>
            </a:r>
            <a:r>
              <a:rPr lang="tr-TR" sz="1400" dirty="0" err="1" smtClean="0">
                <a:solidFill>
                  <a:schemeClr val="accent1">
                    <a:lumMod val="75000"/>
                  </a:schemeClr>
                </a:solidFill>
                <a:latin typeface="+mj-lt"/>
              </a:rPr>
              <a:t>Ahl.Bil</a:t>
            </a:r>
            <a:r>
              <a:rPr lang="tr-TR" sz="1400" dirty="0" smtClean="0">
                <a:solidFill>
                  <a:schemeClr val="accent1">
                    <a:lumMod val="75000"/>
                  </a:schemeClr>
                </a:solidFill>
                <a:latin typeface="+mj-lt"/>
              </a:rPr>
              <a:t>.)</a:t>
            </a:r>
            <a:endParaRPr lang="tr-TR" sz="1400" dirty="0">
              <a:solidFill>
                <a:schemeClr val="accent1">
                  <a:lumMod val="75000"/>
                </a:schemeClr>
              </a:solidFill>
              <a:latin typeface="+mj-lt"/>
            </a:endParaRPr>
          </a:p>
        </p:txBody>
      </p:sp>
      <p:sp>
        <p:nvSpPr>
          <p:cNvPr id="15" name="14 Metin kutusu"/>
          <p:cNvSpPr txBox="1"/>
          <p:nvPr/>
        </p:nvSpPr>
        <p:spPr>
          <a:xfrm>
            <a:off x="4929190" y="5976484"/>
            <a:ext cx="1807867" cy="738664"/>
          </a:xfrm>
          <a:prstGeom prst="rect">
            <a:avLst/>
          </a:prstGeom>
          <a:noFill/>
        </p:spPr>
        <p:txBody>
          <a:bodyPr wrap="none" rtlCol="0">
            <a:spAutoFit/>
          </a:bodyPr>
          <a:lstStyle/>
          <a:p>
            <a:pPr algn="ctr"/>
            <a:r>
              <a:rPr lang="tr-TR" sz="1400" dirty="0" smtClean="0">
                <a:solidFill>
                  <a:schemeClr val="accent1">
                    <a:lumMod val="75000"/>
                  </a:schemeClr>
                </a:solidFill>
                <a:latin typeface="+mj-lt"/>
              </a:rPr>
              <a:t>Firdevs YALABIK</a:t>
            </a:r>
          </a:p>
          <a:p>
            <a:pPr algn="ctr"/>
            <a:r>
              <a:rPr lang="tr-TR" sz="1400" dirty="0" smtClean="0">
                <a:solidFill>
                  <a:schemeClr val="accent1">
                    <a:lumMod val="75000"/>
                  </a:schemeClr>
                </a:solidFill>
                <a:latin typeface="+mj-lt"/>
              </a:rPr>
              <a:t>Müdür Yrd.</a:t>
            </a:r>
          </a:p>
          <a:p>
            <a:pPr algn="ctr"/>
            <a:r>
              <a:rPr lang="tr-TR" sz="1400" dirty="0" smtClean="0">
                <a:solidFill>
                  <a:schemeClr val="accent1">
                    <a:lumMod val="75000"/>
                  </a:schemeClr>
                </a:solidFill>
                <a:latin typeface="+mj-lt"/>
              </a:rPr>
              <a:t>(Türk Dili ve Edebiyatı)</a:t>
            </a:r>
            <a:endParaRPr lang="tr-TR" sz="1400" dirty="0">
              <a:solidFill>
                <a:schemeClr val="accent1">
                  <a:lumMod val="75000"/>
                </a:schemeClr>
              </a:solidFill>
              <a:latin typeface="+mj-lt"/>
            </a:endParaRPr>
          </a:p>
        </p:txBody>
      </p:sp>
      <p:pic>
        <p:nvPicPr>
          <p:cNvPr id="1026" name="Picture 2" descr="J:\Dosyalar\usaklisesi.k12.tr\usaklisesi.k12.tr_06_10_12\public_html\images\stories\personel\idare\firdevs_yalabik.jpg"/>
          <p:cNvPicPr>
            <a:picLocks noChangeAspect="1" noChangeArrowheads="1"/>
          </p:cNvPicPr>
          <p:nvPr/>
        </p:nvPicPr>
        <p:blipFill>
          <a:blip r:embed="rId2"/>
          <a:srcRect/>
          <a:stretch>
            <a:fillRect/>
          </a:stretch>
        </p:blipFill>
        <p:spPr bwMode="auto">
          <a:xfrm>
            <a:off x="5222977" y="4286256"/>
            <a:ext cx="1221231" cy="1620000"/>
          </a:xfrm>
          <a:prstGeom prst="rect">
            <a:avLst/>
          </a:prstGeom>
          <a:noFill/>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114" y="1664690"/>
            <a:ext cx="1553773" cy="1800634"/>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286256"/>
            <a:ext cx="2589178" cy="1618236"/>
          </a:xfrm>
          <a:prstGeom prst="rect">
            <a:avLst/>
          </a:prstGeom>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6957" y="4286256"/>
            <a:ext cx="1820516" cy="1618236"/>
          </a:xfrm>
          <a:prstGeom prst="rect">
            <a:avLst/>
          </a:prstGeom>
        </p:spPr>
      </p:pic>
      <p:pic>
        <p:nvPicPr>
          <p:cNvPr id="3" name="Resim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2192" y="4284492"/>
            <a:ext cx="1075970" cy="1620000"/>
          </a:xfrm>
          <a:prstGeom prst="rect">
            <a:avLst/>
          </a:prstGeom>
        </p:spPr>
      </p:pic>
    </p:spTree>
  </p:cSld>
  <p:clrMapOvr>
    <a:masterClrMapping/>
  </p:clrMapOvr>
  <p:transition advClick="0" advTm="800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476672"/>
            <a:ext cx="3857652" cy="489790"/>
          </a:xfrm>
        </p:spPr>
        <p:txBody>
          <a:bodyPr>
            <a:normAutofit/>
          </a:bodyPr>
          <a:lstStyle/>
          <a:p>
            <a:r>
              <a:rPr lang="tr-TR" sz="2400" dirty="0" smtClean="0">
                <a:solidFill>
                  <a:schemeClr val="accent1">
                    <a:lumMod val="75000"/>
                  </a:schemeClr>
                </a:solidFill>
              </a:rPr>
              <a:t>Eğitim Kadromuz</a:t>
            </a:r>
            <a:endParaRPr lang="tr-TR" sz="2400" dirty="0">
              <a:solidFill>
                <a:schemeClr val="accent1">
                  <a:lumMod val="75000"/>
                </a:schemeClr>
              </a:solidFill>
            </a:endParaRP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472690693"/>
              </p:ext>
            </p:extLst>
          </p:nvPr>
        </p:nvGraphicFramePr>
        <p:xfrm>
          <a:off x="1187624" y="1124744"/>
          <a:ext cx="3570190" cy="5485588"/>
        </p:xfrm>
        <a:graphic>
          <a:graphicData uri="http://schemas.openxmlformats.org/drawingml/2006/table">
            <a:tbl>
              <a:tblPr>
                <a:tableStyleId>{35758FB7-9AC5-4552-8A53-C91805E547FA}</a:tableStyleId>
              </a:tblPr>
              <a:tblGrid>
                <a:gridCol w="1440160"/>
                <a:gridCol w="949841"/>
                <a:gridCol w="1180189"/>
              </a:tblGrid>
              <a:tr h="423248">
                <a:tc>
                  <a:txBody>
                    <a:bodyPr/>
                    <a:lstStyle/>
                    <a:p>
                      <a:pPr algn="ctr">
                        <a:spcAft>
                          <a:spcPts val="0"/>
                        </a:spcAft>
                      </a:pPr>
                      <a:r>
                        <a:rPr lang="tr-TR" sz="1400" dirty="0">
                          <a:latin typeface="+mj-lt"/>
                        </a:rPr>
                        <a:t>BRANŞ KODU</a:t>
                      </a:r>
                      <a:endParaRPr lang="tr-TR" sz="1400" dirty="0">
                        <a:latin typeface="+mj-lt"/>
                        <a:ea typeface="Times New Roman"/>
                      </a:endParaRPr>
                    </a:p>
                  </a:txBody>
                  <a:tcPr marL="38131" marR="38131" marT="0" marB="0" anchor="ctr"/>
                </a:tc>
                <a:tc>
                  <a:txBody>
                    <a:bodyPr/>
                    <a:lstStyle/>
                    <a:p>
                      <a:pPr algn="ctr">
                        <a:spcAft>
                          <a:spcPts val="0"/>
                        </a:spcAft>
                      </a:pPr>
                      <a:r>
                        <a:rPr lang="tr-TR" sz="1400" dirty="0">
                          <a:latin typeface="+mj-lt"/>
                        </a:rPr>
                        <a:t>Branş</a:t>
                      </a:r>
                      <a:endParaRPr lang="tr-TR" sz="1400" dirty="0">
                        <a:latin typeface="+mj-lt"/>
                        <a:ea typeface="Times New Roman"/>
                      </a:endParaRPr>
                    </a:p>
                  </a:txBody>
                  <a:tcPr marL="38131" marR="38131" marT="0" marB="0" anchor="ctr"/>
                </a:tc>
                <a:tc>
                  <a:txBody>
                    <a:bodyPr/>
                    <a:lstStyle/>
                    <a:p>
                      <a:pPr algn="ctr">
                        <a:spcAft>
                          <a:spcPts val="0"/>
                        </a:spcAft>
                      </a:pPr>
                      <a:r>
                        <a:rPr lang="tr-TR" sz="1400" dirty="0">
                          <a:latin typeface="+mj-lt"/>
                        </a:rPr>
                        <a:t>Mevcut</a:t>
                      </a:r>
                      <a:endParaRPr lang="tr-TR" sz="1400" dirty="0">
                        <a:latin typeface="+mj-lt"/>
                        <a:ea typeface="Times New Roman"/>
                      </a:endParaRPr>
                    </a:p>
                  </a:txBody>
                  <a:tcPr marL="38131" marR="38131" marT="0" marB="0" anchor="ctr"/>
                </a:tc>
              </a:tr>
              <a:tr h="259720">
                <a:tc>
                  <a:txBody>
                    <a:bodyPr/>
                    <a:lstStyle/>
                    <a:p>
                      <a:pPr algn="ctr" fontAlgn="ctr"/>
                      <a:r>
                        <a:rPr lang="tr-TR" sz="1200" b="0" i="0" u="none" strike="noStrike" dirty="0">
                          <a:solidFill>
                            <a:srgbClr val="000000"/>
                          </a:solidFill>
                          <a:effectLst/>
                          <a:latin typeface="Calibri" panose="020F0502020204030204" pitchFamily="34" charset="0"/>
                        </a:rPr>
                        <a:t>1119</a:t>
                      </a:r>
                    </a:p>
                  </a:txBody>
                  <a:tcPr marL="0" marR="0" marT="0" marB="0" anchor="ctr"/>
                </a:tc>
                <a:tc>
                  <a:txBody>
                    <a:bodyPr/>
                    <a:lstStyle/>
                    <a:p>
                      <a:pPr algn="l" fontAlgn="ctr"/>
                      <a:r>
                        <a:rPr lang="tr-TR" sz="1200" b="0" i="0" u="none" strike="noStrike" dirty="0">
                          <a:solidFill>
                            <a:srgbClr val="000000"/>
                          </a:solidFill>
                          <a:effectLst/>
                          <a:latin typeface="Calibri" panose="020F0502020204030204" pitchFamily="34" charset="0"/>
                        </a:rPr>
                        <a:t>Bilişim Teknolojileri</a:t>
                      </a:r>
                    </a:p>
                  </a:txBody>
                  <a:tcPr marL="0" marR="0" marT="0" marB="0" anchor="ctr"/>
                </a:tc>
                <a:tc>
                  <a:txBody>
                    <a:bodyPr/>
                    <a:lstStyle/>
                    <a:p>
                      <a:pPr algn="ctr" fontAlgn="ctr"/>
                      <a:r>
                        <a:rPr lang="tr-TR" sz="1200" b="0" i="0" u="none" strike="noStrike">
                          <a:solidFill>
                            <a:srgbClr val="000000"/>
                          </a:solidFill>
                          <a:effectLst/>
                          <a:latin typeface="Calibri" panose="020F0502020204030204" pitchFamily="34" charset="0"/>
                        </a:rPr>
                        <a:t>1</a:t>
                      </a: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1123</a:t>
                      </a:r>
                    </a:p>
                  </a:txBody>
                  <a:tcPr marL="0" marR="0" marT="0" marB="0" anchor="ctr"/>
                </a:tc>
                <a:tc>
                  <a:txBody>
                    <a:bodyPr/>
                    <a:lstStyle/>
                    <a:p>
                      <a:pPr algn="l" fontAlgn="ctr"/>
                      <a:r>
                        <a:rPr lang="tr-TR" sz="1200" b="0" i="0" u="none" strike="noStrike" dirty="0">
                          <a:solidFill>
                            <a:srgbClr val="000000"/>
                          </a:solidFill>
                          <a:effectLst/>
                          <a:latin typeface="Calibri" panose="020F0502020204030204" pitchFamily="34" charset="0"/>
                        </a:rPr>
                        <a:t>Biyoloji</a:t>
                      </a:r>
                    </a:p>
                  </a:txBody>
                  <a:tcPr marL="0" marR="0" marT="0" marB="0" anchor="ctr"/>
                </a:tc>
                <a:tc>
                  <a:txBody>
                    <a:bodyPr/>
                    <a:lstStyle/>
                    <a:p>
                      <a:pPr algn="ctr" fontAlgn="ctr"/>
                      <a:r>
                        <a:rPr lang="tr-TR" sz="1200" b="0" i="0" u="none" strike="noStrike">
                          <a:solidFill>
                            <a:srgbClr val="000000"/>
                          </a:solidFill>
                          <a:effectLst/>
                          <a:latin typeface="Calibri" panose="020F0502020204030204" pitchFamily="34" charset="0"/>
                        </a:rPr>
                        <a:t>3</a:t>
                      </a: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1207</a:t>
                      </a:r>
                    </a:p>
                  </a:txBody>
                  <a:tcPr marL="0" marR="0" marT="0" marB="0" anchor="ctr"/>
                </a:tc>
                <a:tc>
                  <a:txBody>
                    <a:bodyPr/>
                    <a:lstStyle/>
                    <a:p>
                      <a:pPr algn="l" fontAlgn="ctr"/>
                      <a:r>
                        <a:rPr lang="tr-TR" sz="1200" b="0" i="0" u="none" strike="noStrike" dirty="0">
                          <a:solidFill>
                            <a:srgbClr val="000000"/>
                          </a:solidFill>
                          <a:effectLst/>
                          <a:latin typeface="Calibri" panose="020F0502020204030204" pitchFamily="34" charset="0"/>
                        </a:rPr>
                        <a:t>Coğrafya</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4</a:t>
                      </a: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1245</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Din Kült. ve Ahl.Bil.</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4</a:t>
                      </a:r>
                      <a:endParaRPr lang="tr-TR" sz="1200" b="0" i="0" u="none" strike="noStrike" dirty="0">
                        <a:solidFill>
                          <a:srgbClr val="000000"/>
                        </a:solidFill>
                        <a:effectLst/>
                        <a:latin typeface="Calibri" panose="020F0502020204030204" pitchFamily="34" charset="0"/>
                      </a:endParaRP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1283</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Türk Dili ve Edebiyatı</a:t>
                      </a:r>
                    </a:p>
                  </a:txBody>
                  <a:tcPr marL="0" marR="0" marT="0" marB="0" anchor="ctr"/>
                </a:tc>
                <a:tc>
                  <a:txBody>
                    <a:bodyPr/>
                    <a:lstStyle/>
                    <a:p>
                      <a:pPr algn="ctr" fontAlgn="ctr"/>
                      <a:r>
                        <a:rPr lang="tr-TR" sz="1200" b="0" i="0" u="none" strike="noStrike" dirty="0" smtClean="0">
                          <a:solidFill>
                            <a:srgbClr val="000000"/>
                          </a:solidFill>
                          <a:effectLst/>
                          <a:latin typeface="Calibri" panose="020F0502020204030204" pitchFamily="34" charset="0"/>
                        </a:rPr>
                        <a:t>11</a:t>
                      </a:r>
                      <a:endParaRPr lang="tr-TR" sz="1200" b="0" i="0" u="none" strike="noStrike" dirty="0">
                        <a:solidFill>
                          <a:srgbClr val="000000"/>
                        </a:solidFill>
                        <a:effectLst/>
                        <a:latin typeface="Calibri" panose="020F0502020204030204" pitchFamily="34" charset="0"/>
                      </a:endParaRP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1371</a:t>
                      </a:r>
                    </a:p>
                  </a:txBody>
                  <a:tcPr marL="0" marR="0" marT="0" marB="0" anchor="ctr"/>
                </a:tc>
                <a:tc>
                  <a:txBody>
                    <a:bodyPr/>
                    <a:lstStyle/>
                    <a:p>
                      <a:pPr algn="l" fontAlgn="ctr"/>
                      <a:r>
                        <a:rPr lang="tr-TR" sz="1200" b="0" i="0" u="none" strike="noStrike" dirty="0">
                          <a:solidFill>
                            <a:srgbClr val="000000"/>
                          </a:solidFill>
                          <a:effectLst/>
                          <a:latin typeface="Calibri" panose="020F0502020204030204" pitchFamily="34" charset="0"/>
                        </a:rPr>
                        <a:t>Felsefe</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4</a:t>
                      </a: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1390</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Fizik</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3</a:t>
                      </a: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1524</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İngilizce</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9</a:t>
                      </a:r>
                    </a:p>
                  </a:txBody>
                  <a:tcPr marL="0" marR="0" marT="0" marB="0" anchor="ctr"/>
                </a:tc>
              </a:tr>
              <a:tr h="369380">
                <a:tc>
                  <a:txBody>
                    <a:bodyPr/>
                    <a:lstStyle/>
                    <a:p>
                      <a:pPr algn="ctr" fontAlgn="ctr"/>
                      <a:r>
                        <a:rPr lang="tr-TR" sz="1200" b="0" i="0" u="none" strike="noStrike">
                          <a:solidFill>
                            <a:srgbClr val="000000"/>
                          </a:solidFill>
                          <a:effectLst/>
                          <a:latin typeface="Calibri" panose="020F0502020204030204" pitchFamily="34" charset="0"/>
                        </a:rPr>
                        <a:t>1627</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Kimya/Kimya Teknolojisi</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3</a:t>
                      </a: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1822</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Müzik</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1</a:t>
                      </a:r>
                    </a:p>
                  </a:txBody>
                  <a:tcPr marL="0" marR="0" marT="0" marB="0" anchor="ctr"/>
                </a:tc>
              </a:tr>
              <a:tr h="369380">
                <a:tc>
                  <a:txBody>
                    <a:bodyPr/>
                    <a:lstStyle/>
                    <a:p>
                      <a:pPr algn="ctr" fontAlgn="ctr"/>
                      <a:r>
                        <a:rPr lang="tr-TR" sz="1200" b="0" i="0" u="none" strike="noStrike">
                          <a:solidFill>
                            <a:srgbClr val="000000"/>
                          </a:solidFill>
                          <a:effectLst/>
                          <a:latin typeface="Calibri" panose="020F0502020204030204" pitchFamily="34" charset="0"/>
                        </a:rPr>
                        <a:t>2036</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Tarih</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5</a:t>
                      </a:r>
                      <a:endParaRPr lang="tr-TR" sz="1200" b="0" i="0" u="none" strike="noStrike" dirty="0">
                        <a:solidFill>
                          <a:srgbClr val="000000"/>
                        </a:solidFill>
                        <a:effectLst/>
                        <a:latin typeface="Calibri" panose="020F0502020204030204" pitchFamily="34" charset="0"/>
                      </a:endParaRP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2246</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Almanca</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3</a:t>
                      </a: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2265</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Beden Eğitimi</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5</a:t>
                      </a: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2353</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Matematik</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11</a:t>
                      </a:r>
                    </a:p>
                  </a:txBody>
                  <a:tcPr marL="0" marR="0" marT="0" marB="0" anchor="ctr"/>
                </a:tc>
              </a:tr>
              <a:tr h="259720">
                <a:tc>
                  <a:txBody>
                    <a:bodyPr/>
                    <a:lstStyle/>
                    <a:p>
                      <a:pPr algn="ctr" fontAlgn="ctr"/>
                      <a:r>
                        <a:rPr lang="tr-TR" sz="1200" b="0" i="0" u="none" strike="noStrike">
                          <a:solidFill>
                            <a:srgbClr val="000000"/>
                          </a:solidFill>
                          <a:effectLst/>
                          <a:latin typeface="Calibri" panose="020F0502020204030204" pitchFamily="34" charset="0"/>
                        </a:rPr>
                        <a:t>7102</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Görsel Sanatlar</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1</a:t>
                      </a:r>
                    </a:p>
                  </a:txBody>
                  <a:tcPr marL="0" marR="0" marT="0" marB="0" anchor="ctr"/>
                </a:tc>
              </a:tr>
              <a:tr h="369380">
                <a:tc>
                  <a:txBody>
                    <a:bodyPr/>
                    <a:lstStyle/>
                    <a:p>
                      <a:pPr algn="ctr" fontAlgn="ctr"/>
                      <a:r>
                        <a:rPr lang="tr-TR" sz="1200" b="0" i="0" u="none" strike="noStrike" dirty="0">
                          <a:solidFill>
                            <a:srgbClr val="000000"/>
                          </a:solidFill>
                          <a:effectLst/>
                          <a:latin typeface="Calibri" panose="020F0502020204030204" pitchFamily="34" charset="0"/>
                        </a:rPr>
                        <a:t>7103</a:t>
                      </a:r>
                    </a:p>
                  </a:txBody>
                  <a:tcPr marL="0" marR="0" marT="0" marB="0" anchor="ctr"/>
                </a:tc>
                <a:tc>
                  <a:txBody>
                    <a:bodyPr/>
                    <a:lstStyle/>
                    <a:p>
                      <a:pPr algn="l" fontAlgn="ctr"/>
                      <a:r>
                        <a:rPr lang="tr-TR" sz="1200" b="0" i="0" u="none" strike="noStrike">
                          <a:solidFill>
                            <a:srgbClr val="000000"/>
                          </a:solidFill>
                          <a:effectLst/>
                          <a:latin typeface="Calibri" panose="020F0502020204030204" pitchFamily="34" charset="0"/>
                        </a:rPr>
                        <a:t>Rehberlik</a:t>
                      </a:r>
                    </a:p>
                  </a:txBody>
                  <a:tcPr marL="0" marR="0" marT="0" marB="0" anchor="ctr"/>
                </a:tc>
                <a:tc>
                  <a:txBody>
                    <a:bodyPr/>
                    <a:lstStyle/>
                    <a:p>
                      <a:pPr algn="ctr" fontAlgn="ctr"/>
                      <a:r>
                        <a:rPr lang="tr-TR" sz="1200" b="0" i="0" u="none" strike="noStrike" dirty="0">
                          <a:solidFill>
                            <a:srgbClr val="000000"/>
                          </a:solidFill>
                          <a:effectLst/>
                          <a:latin typeface="Calibri" panose="020F0502020204030204" pitchFamily="34" charset="0"/>
                        </a:rPr>
                        <a:t>2</a:t>
                      </a:r>
                    </a:p>
                  </a:txBody>
                  <a:tcPr marL="0" marR="0" marT="0" marB="0" anchor="ctr"/>
                </a:tc>
              </a:tr>
              <a:tr h="259720">
                <a:tc>
                  <a:txBody>
                    <a:bodyPr/>
                    <a:lstStyle/>
                    <a:p>
                      <a:pPr algn="l" fontAlgn="ctr"/>
                      <a:r>
                        <a:rPr lang="tr-TR" sz="1100" b="0" i="0" u="none" strike="noStrike" dirty="0">
                          <a:solidFill>
                            <a:srgbClr val="000000"/>
                          </a:solidFill>
                          <a:effectLst/>
                          <a:latin typeface="Calibri" panose="020F0502020204030204" pitchFamily="34" charset="0"/>
                        </a:rPr>
                        <a:t> </a:t>
                      </a:r>
                    </a:p>
                  </a:txBody>
                  <a:tcPr marL="0" marR="0" marT="0" marB="0" anchor="ctr"/>
                </a:tc>
                <a:tc>
                  <a:txBody>
                    <a:bodyPr/>
                    <a:lstStyle/>
                    <a:p>
                      <a:pPr algn="l" fontAlgn="ctr"/>
                      <a:r>
                        <a:rPr lang="tr-TR" sz="1100" b="0" i="0" u="none" strike="noStrike">
                          <a:solidFill>
                            <a:srgbClr val="000000"/>
                          </a:solidFill>
                          <a:effectLst/>
                          <a:latin typeface="Calibri" panose="020F0502020204030204" pitchFamily="34" charset="0"/>
                        </a:rPr>
                        <a:t>TOPLAM</a:t>
                      </a:r>
                    </a:p>
                  </a:txBody>
                  <a:tcPr marL="0" marR="0" marT="0" marB="0" anchor="ctr"/>
                </a:tc>
                <a:tc>
                  <a:txBody>
                    <a:bodyPr/>
                    <a:lstStyle/>
                    <a:p>
                      <a:pPr algn="ctr" fontAlgn="ctr"/>
                      <a:r>
                        <a:rPr lang="tr-TR" sz="1100" b="0" i="0" u="none" strike="noStrike" dirty="0" smtClean="0">
                          <a:solidFill>
                            <a:srgbClr val="000000"/>
                          </a:solidFill>
                          <a:effectLst/>
                          <a:latin typeface="Calibri" panose="020F0502020204030204" pitchFamily="34" charset="0"/>
                        </a:rPr>
                        <a:t>70</a:t>
                      </a:r>
                      <a:endParaRPr lang="tr-TR" sz="1100" b="0" i="0" u="none" strike="noStrike" dirty="0">
                        <a:solidFill>
                          <a:srgbClr val="000000"/>
                        </a:solidFill>
                        <a:effectLst/>
                        <a:latin typeface="Calibri" panose="020F0502020204030204" pitchFamily="34" charset="0"/>
                      </a:endParaRPr>
                    </a:p>
                  </a:txBody>
                  <a:tcPr marL="0" marR="0" marT="0" marB="0" anchor="ctr"/>
                </a:tc>
              </a:tr>
            </a:tbl>
          </a:graphicData>
        </a:graphic>
      </p:graphicFrame>
      <p:pic>
        <p:nvPicPr>
          <p:cNvPr id="12290" name="Picture 2" descr="J:\twinmos_yedek\usaklisesi.com\usaklisesi.com_13Aralik2011\images\stories\etkinlik\2011_kurulus\DSC_0041.jpg"/>
          <p:cNvPicPr>
            <a:picLocks noChangeAspect="1" noChangeArrowheads="1"/>
          </p:cNvPicPr>
          <p:nvPr/>
        </p:nvPicPr>
        <p:blipFill>
          <a:blip r:embed="rId2"/>
          <a:srcRect/>
          <a:stretch>
            <a:fillRect/>
          </a:stretch>
        </p:blipFill>
        <p:spPr bwMode="auto">
          <a:xfrm>
            <a:off x="5253886" y="1268760"/>
            <a:ext cx="3419006" cy="2286016"/>
          </a:xfrm>
          <a:prstGeom prst="rect">
            <a:avLst/>
          </a:prstGeom>
          <a:noFill/>
        </p:spPr>
      </p:pic>
    </p:spTree>
  </p:cSld>
  <p:clrMapOvr>
    <a:masterClrMapping/>
  </p:clrMapOvr>
  <p:transition advClick="0" advTm="800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p14="http://schemas.microsoft.com/office/powerpoint/2010/main" val="1865190059"/>
              </p:ext>
            </p:extLst>
          </p:nvPr>
        </p:nvGraphicFramePr>
        <p:xfrm>
          <a:off x="571472" y="1785926"/>
          <a:ext cx="5429288" cy="3714776"/>
        </p:xfrm>
        <a:graphic>
          <a:graphicData uri="http://schemas.openxmlformats.org/drawingml/2006/table">
            <a:tbl>
              <a:tblPr>
                <a:tableStyleId>{35758FB7-9AC5-4552-8A53-C91805E547FA}</a:tableStyleId>
              </a:tblPr>
              <a:tblGrid>
                <a:gridCol w="1895942"/>
                <a:gridCol w="1637404"/>
                <a:gridCol w="1895942"/>
              </a:tblGrid>
              <a:tr h="496839">
                <a:tc>
                  <a:txBody>
                    <a:bodyPr/>
                    <a:lstStyle/>
                    <a:p>
                      <a:pPr algn="ctr" hangingPunct="0">
                        <a:lnSpc>
                          <a:spcPts val="1680"/>
                        </a:lnSpc>
                        <a:spcBef>
                          <a:spcPts val="600"/>
                        </a:spcBef>
                        <a:spcAft>
                          <a:spcPts val="0"/>
                        </a:spcAft>
                      </a:pPr>
                      <a:r>
                        <a:rPr lang="tr-TR" sz="1800" dirty="0">
                          <a:latin typeface="+mj-lt"/>
                        </a:rPr>
                        <a:t>GÖREVİ</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solidFill>
                            <a:schemeClr val="tx1"/>
                          </a:solidFill>
                          <a:latin typeface="+mj-lt"/>
                          <a:ea typeface="Times New Roman"/>
                        </a:rPr>
                        <a:t>NORM</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latin typeface="+mj-lt"/>
                        </a:rPr>
                        <a:t>MEVCUT</a:t>
                      </a:r>
                      <a:endParaRPr lang="tr-TR" sz="1800" dirty="0">
                        <a:solidFill>
                          <a:schemeClr val="tx1"/>
                        </a:solidFill>
                        <a:latin typeface="+mj-lt"/>
                        <a:ea typeface="Times New Roman"/>
                      </a:endParaRPr>
                    </a:p>
                  </a:txBody>
                  <a:tcPr marL="68580" marR="68580" marT="0" marB="0" anchor="ctr"/>
                </a:tc>
              </a:tr>
              <a:tr h="517875">
                <a:tc>
                  <a:txBody>
                    <a:bodyPr/>
                    <a:lstStyle/>
                    <a:p>
                      <a:pPr algn="ctr" hangingPunct="0">
                        <a:lnSpc>
                          <a:spcPts val="1680"/>
                        </a:lnSpc>
                        <a:spcBef>
                          <a:spcPts val="600"/>
                        </a:spcBef>
                        <a:spcAft>
                          <a:spcPts val="0"/>
                        </a:spcAft>
                      </a:pPr>
                      <a:r>
                        <a:rPr lang="tr-TR" sz="1800" dirty="0">
                          <a:latin typeface="+mj-lt"/>
                        </a:rPr>
                        <a:t>HEMŞİRE</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solidFill>
                            <a:schemeClr val="tx1"/>
                          </a:solidFill>
                          <a:latin typeface="+mj-lt"/>
                          <a:ea typeface="Times New Roman"/>
                        </a:rPr>
                        <a:t>1</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a:latin typeface="+mj-lt"/>
                        </a:rPr>
                        <a:t>1</a:t>
                      </a:r>
                      <a:endParaRPr lang="tr-TR" sz="1800" dirty="0">
                        <a:solidFill>
                          <a:schemeClr val="tx1"/>
                        </a:solidFill>
                        <a:latin typeface="+mj-lt"/>
                        <a:ea typeface="Times New Roman"/>
                      </a:endParaRPr>
                    </a:p>
                  </a:txBody>
                  <a:tcPr marL="68580" marR="68580" marT="0" marB="0" anchor="ctr"/>
                </a:tc>
              </a:tr>
              <a:tr h="496839">
                <a:tc>
                  <a:txBody>
                    <a:bodyPr/>
                    <a:lstStyle/>
                    <a:p>
                      <a:pPr algn="ctr" hangingPunct="0">
                        <a:lnSpc>
                          <a:spcPts val="1680"/>
                        </a:lnSpc>
                        <a:spcBef>
                          <a:spcPts val="600"/>
                        </a:spcBef>
                        <a:spcAft>
                          <a:spcPts val="0"/>
                        </a:spcAft>
                      </a:pPr>
                      <a:r>
                        <a:rPr lang="tr-TR" sz="1800" dirty="0">
                          <a:latin typeface="+mj-lt"/>
                        </a:rPr>
                        <a:t>MEMUR</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solidFill>
                            <a:schemeClr val="tx1"/>
                          </a:solidFill>
                          <a:latin typeface="+mj-lt"/>
                          <a:ea typeface="Times New Roman"/>
                        </a:rPr>
                        <a:t>6</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a:solidFill>
                            <a:schemeClr val="tx1"/>
                          </a:solidFill>
                          <a:latin typeface="+mj-lt"/>
                          <a:ea typeface="Times New Roman"/>
                        </a:rPr>
                        <a:t>3</a:t>
                      </a:r>
                    </a:p>
                  </a:txBody>
                  <a:tcPr marL="68580" marR="68580" marT="0" marB="0" anchor="ctr"/>
                </a:tc>
              </a:tr>
              <a:tr h="439160">
                <a:tc>
                  <a:txBody>
                    <a:bodyPr/>
                    <a:lstStyle/>
                    <a:p>
                      <a:pPr algn="ctr" hangingPunct="0">
                        <a:lnSpc>
                          <a:spcPts val="1680"/>
                        </a:lnSpc>
                        <a:spcBef>
                          <a:spcPts val="600"/>
                        </a:spcBef>
                        <a:spcAft>
                          <a:spcPts val="0"/>
                        </a:spcAft>
                      </a:pPr>
                      <a:r>
                        <a:rPr lang="tr-TR" sz="1800" dirty="0">
                          <a:latin typeface="+mj-lt"/>
                        </a:rPr>
                        <a:t>ŞOFÖR</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solidFill>
                            <a:schemeClr val="tx1"/>
                          </a:solidFill>
                          <a:latin typeface="+mj-lt"/>
                          <a:ea typeface="Times New Roman"/>
                        </a:rPr>
                        <a:t>1</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solidFill>
                            <a:schemeClr val="tx1"/>
                          </a:solidFill>
                          <a:latin typeface="+mj-lt"/>
                          <a:ea typeface="Times New Roman"/>
                        </a:rPr>
                        <a:t>-</a:t>
                      </a:r>
                      <a:endParaRPr lang="tr-TR" sz="1800" dirty="0">
                        <a:solidFill>
                          <a:schemeClr val="tx1"/>
                        </a:solidFill>
                        <a:latin typeface="+mj-lt"/>
                        <a:ea typeface="Times New Roman"/>
                      </a:endParaRPr>
                    </a:p>
                  </a:txBody>
                  <a:tcPr marL="68580" marR="68580" marT="0" marB="0" anchor="ctr"/>
                </a:tc>
              </a:tr>
              <a:tr h="586073">
                <a:tc>
                  <a:txBody>
                    <a:bodyPr/>
                    <a:lstStyle/>
                    <a:p>
                      <a:pPr algn="ctr" hangingPunct="0">
                        <a:lnSpc>
                          <a:spcPts val="1680"/>
                        </a:lnSpc>
                        <a:spcBef>
                          <a:spcPts val="600"/>
                        </a:spcBef>
                        <a:spcAft>
                          <a:spcPts val="0"/>
                        </a:spcAft>
                      </a:pPr>
                      <a:r>
                        <a:rPr lang="tr-TR" sz="1800" dirty="0">
                          <a:latin typeface="+mj-lt"/>
                        </a:rPr>
                        <a:t>HİZMETLİ</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solidFill>
                            <a:schemeClr val="tx1"/>
                          </a:solidFill>
                          <a:latin typeface="+mj-lt"/>
                          <a:ea typeface="Times New Roman"/>
                        </a:rPr>
                        <a:t>4</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a:solidFill>
                            <a:schemeClr val="tx1"/>
                          </a:solidFill>
                          <a:latin typeface="+mj-lt"/>
                          <a:ea typeface="Times New Roman"/>
                        </a:rPr>
                        <a:t>2</a:t>
                      </a:r>
                    </a:p>
                  </a:txBody>
                  <a:tcPr marL="68580" marR="68580" marT="0" marB="0" anchor="ctr"/>
                </a:tc>
              </a:tr>
              <a:tr h="496839">
                <a:tc>
                  <a:txBody>
                    <a:bodyPr/>
                    <a:lstStyle/>
                    <a:p>
                      <a:pPr algn="ctr" hangingPunct="0">
                        <a:lnSpc>
                          <a:spcPts val="1680"/>
                        </a:lnSpc>
                        <a:spcBef>
                          <a:spcPts val="600"/>
                        </a:spcBef>
                        <a:spcAft>
                          <a:spcPts val="0"/>
                        </a:spcAft>
                      </a:pPr>
                      <a:r>
                        <a:rPr lang="tr-TR" sz="1800" dirty="0">
                          <a:latin typeface="+mj-lt"/>
                        </a:rPr>
                        <a:t>Hizmet </a:t>
                      </a:r>
                      <a:r>
                        <a:rPr lang="tr-TR" sz="1800" dirty="0" smtClean="0">
                          <a:latin typeface="+mj-lt"/>
                        </a:rPr>
                        <a:t>Alımı</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solidFill>
                            <a:schemeClr val="tx1"/>
                          </a:solidFill>
                          <a:latin typeface="+mj-lt"/>
                          <a:ea typeface="Times New Roman"/>
                        </a:rPr>
                        <a:t>-</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solidFill>
                            <a:schemeClr val="tx1"/>
                          </a:solidFill>
                          <a:latin typeface="+mj-lt"/>
                          <a:ea typeface="Times New Roman"/>
                        </a:rPr>
                        <a:t>7</a:t>
                      </a:r>
                      <a:endParaRPr lang="tr-TR" sz="1800" dirty="0">
                        <a:solidFill>
                          <a:schemeClr val="tx1"/>
                        </a:solidFill>
                        <a:latin typeface="+mj-lt"/>
                        <a:ea typeface="Times New Roman"/>
                      </a:endParaRPr>
                    </a:p>
                  </a:txBody>
                  <a:tcPr marL="68580" marR="68580" marT="0" marB="0" anchor="ctr"/>
                </a:tc>
              </a:tr>
              <a:tr h="681151">
                <a:tc>
                  <a:txBody>
                    <a:bodyPr/>
                    <a:lstStyle/>
                    <a:p>
                      <a:pPr algn="ctr" hangingPunct="0">
                        <a:lnSpc>
                          <a:spcPts val="1680"/>
                        </a:lnSpc>
                        <a:spcBef>
                          <a:spcPts val="600"/>
                        </a:spcBef>
                        <a:spcAft>
                          <a:spcPts val="0"/>
                        </a:spcAft>
                      </a:pPr>
                      <a:r>
                        <a:rPr lang="tr-TR" sz="1800" dirty="0" smtClean="0">
                          <a:solidFill>
                            <a:schemeClr val="tx1"/>
                          </a:solidFill>
                          <a:latin typeface="+mj-lt"/>
                          <a:ea typeface="Times New Roman"/>
                        </a:rPr>
                        <a:t>İŞKUR</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solidFill>
                            <a:schemeClr val="tx1"/>
                          </a:solidFill>
                          <a:latin typeface="+mj-lt"/>
                          <a:ea typeface="Times New Roman"/>
                        </a:rPr>
                        <a:t>-</a:t>
                      </a:r>
                      <a:endParaRPr lang="tr-TR" sz="1800" dirty="0">
                        <a:solidFill>
                          <a:schemeClr val="tx1"/>
                        </a:solidFill>
                        <a:latin typeface="+mj-lt"/>
                        <a:ea typeface="Times New Roman"/>
                      </a:endParaRPr>
                    </a:p>
                  </a:txBody>
                  <a:tcPr marL="68580" marR="68580" marT="0" marB="0" anchor="ctr"/>
                </a:tc>
                <a:tc>
                  <a:txBody>
                    <a:bodyPr/>
                    <a:lstStyle/>
                    <a:p>
                      <a:pPr algn="ctr" hangingPunct="0">
                        <a:lnSpc>
                          <a:spcPts val="1680"/>
                        </a:lnSpc>
                        <a:spcBef>
                          <a:spcPts val="600"/>
                        </a:spcBef>
                        <a:spcAft>
                          <a:spcPts val="0"/>
                        </a:spcAft>
                      </a:pPr>
                      <a:r>
                        <a:rPr lang="tr-TR" sz="1800" dirty="0" smtClean="0">
                          <a:solidFill>
                            <a:schemeClr val="tx1"/>
                          </a:solidFill>
                          <a:latin typeface="+mj-lt"/>
                          <a:ea typeface="Times New Roman"/>
                        </a:rPr>
                        <a:t>2</a:t>
                      </a:r>
                      <a:endParaRPr lang="tr-TR" sz="1800" dirty="0">
                        <a:solidFill>
                          <a:schemeClr val="tx1"/>
                        </a:solidFill>
                        <a:latin typeface="+mj-lt"/>
                        <a:ea typeface="Times New Roman"/>
                      </a:endParaRPr>
                    </a:p>
                  </a:txBody>
                  <a:tcPr marL="68580" marR="68580" marT="0" marB="0" anchor="ctr"/>
                </a:tc>
              </a:tr>
            </a:tbl>
          </a:graphicData>
        </a:graphic>
      </p:graphicFrame>
      <p:sp>
        <p:nvSpPr>
          <p:cNvPr id="4" name="1 Başlık"/>
          <p:cNvSpPr txBox="1">
            <a:spLocks/>
          </p:cNvSpPr>
          <p:nvPr/>
        </p:nvSpPr>
        <p:spPr>
          <a:xfrm>
            <a:off x="857224" y="1000108"/>
            <a:ext cx="3857652" cy="489790"/>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j-lt"/>
                <a:ea typeface="+mj-ea"/>
                <a:cs typeface="+mj-cs"/>
              </a:rPr>
              <a:t>Personel Kadromuz</a:t>
            </a:r>
            <a:endParaRPr kumimoji="0" lang="tr-TR" sz="24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Tree>
  </p:cSld>
  <p:clrMapOvr>
    <a:masterClrMapping/>
  </p:clrMapOvr>
  <p:transition advClick="0" advTm="8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500042"/>
            <a:ext cx="8229600" cy="1143000"/>
          </a:xfrm>
        </p:spPr>
        <p:txBody>
          <a:bodyPr>
            <a:normAutofit/>
          </a:bodyPr>
          <a:lstStyle/>
          <a:p>
            <a:r>
              <a:rPr lang="tr-TR" sz="2800" dirty="0" smtClean="0"/>
              <a:t>1942 yılında kapanan bu özel okulun yerine aynı yıl Türk Maarif Cemiyeti Lisesi açılmıştır.</a:t>
            </a:r>
            <a:endParaRPr lang="tr-TR" sz="2800" dirty="0"/>
          </a:p>
        </p:txBody>
      </p:sp>
      <p:sp>
        <p:nvSpPr>
          <p:cNvPr id="3" name="2 İçerik Yer Tutucusu"/>
          <p:cNvSpPr>
            <a:spLocks noGrp="1"/>
          </p:cNvSpPr>
          <p:nvPr>
            <p:ph idx="1"/>
          </p:nvPr>
        </p:nvSpPr>
        <p:spPr/>
        <p:txBody>
          <a:bodyPr/>
          <a:lstStyle/>
          <a:p>
            <a:endParaRPr lang="tr-TR" dirty="0"/>
          </a:p>
        </p:txBody>
      </p:sp>
      <p:pic>
        <p:nvPicPr>
          <p:cNvPr id="1026" name="Picture 2" descr="D:\usaklisesi.com_yedek\usaklisesi.com_13Aralik2011\images\stories\galeri\eski_res\res11.jpg"/>
          <p:cNvPicPr>
            <a:picLocks noChangeAspect="1" noChangeArrowheads="1"/>
          </p:cNvPicPr>
          <p:nvPr/>
        </p:nvPicPr>
        <p:blipFill>
          <a:blip r:embed="rId2"/>
          <a:srcRect/>
          <a:stretch>
            <a:fillRect/>
          </a:stretch>
        </p:blipFill>
        <p:spPr bwMode="auto">
          <a:xfrm>
            <a:off x="1214414" y="1785926"/>
            <a:ext cx="6572296" cy="4657516"/>
          </a:xfrm>
          <a:prstGeom prst="rect">
            <a:avLst/>
          </a:prstGeom>
          <a:noFill/>
        </p:spPr>
      </p:pic>
    </p:spTree>
  </p:cSld>
  <p:clrMapOvr>
    <a:masterClrMapping/>
  </p:clrMapOvr>
  <p:transition advClick="0" advTm="8000">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body" sz="half" idx="2"/>
          </p:nvPr>
        </p:nvSpPr>
        <p:spPr>
          <a:xfrm>
            <a:off x="357158" y="1857364"/>
            <a:ext cx="2643206" cy="2743355"/>
          </a:xfrm>
        </p:spPr>
        <p:txBody>
          <a:bodyPr>
            <a:normAutofit fontScale="92500" lnSpcReduction="10000"/>
          </a:bodyPr>
          <a:lstStyle/>
          <a:p>
            <a:pPr>
              <a:buNone/>
            </a:pPr>
            <a:r>
              <a:rPr lang="tr-TR" sz="2600" dirty="0" smtClean="0">
                <a:solidFill>
                  <a:schemeClr val="accent1">
                    <a:lumMod val="75000"/>
                  </a:schemeClr>
                </a:solidFill>
                <a:latin typeface="+mj-lt"/>
              </a:rPr>
              <a:t>    Uşak Lisesi olarak her yıl çeşitli etkinliklerle eğitim öğretime coşku katmaktayız. Bu etkinliklerimizden bazılarını hep birlikte görelim.</a:t>
            </a:r>
            <a:endParaRPr lang="tr-TR" sz="2600" dirty="0">
              <a:solidFill>
                <a:schemeClr val="accent1">
                  <a:lumMod val="75000"/>
                </a:schemeClr>
              </a:solidFill>
              <a:latin typeface="+mj-lt"/>
            </a:endParaRPr>
          </a:p>
        </p:txBody>
      </p:sp>
      <p:pic>
        <p:nvPicPr>
          <p:cNvPr id="7" name="6 Resim Yer Tutucusu" descr="DSC_0038.jpg"/>
          <p:cNvPicPr>
            <a:picLocks noGrp="1" noChangeAspect="1"/>
          </p:cNvPicPr>
          <p:nvPr>
            <p:ph type="pic" idx="1"/>
          </p:nvPr>
        </p:nvPicPr>
        <p:blipFill>
          <a:blip r:embed="rId2"/>
          <a:srcRect l="10715" r="10715"/>
          <a:stretch>
            <a:fillRect/>
          </a:stretch>
        </p:blipFill>
        <p:spPr/>
      </p:pic>
      <p:sp>
        <p:nvSpPr>
          <p:cNvPr id="4" name="1 Başlık"/>
          <p:cNvSpPr txBox="1">
            <a:spLocks/>
          </p:cNvSpPr>
          <p:nvPr/>
        </p:nvSpPr>
        <p:spPr>
          <a:xfrm>
            <a:off x="357158" y="857232"/>
            <a:ext cx="3071834" cy="632666"/>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smtClean="0">
                <a:ln>
                  <a:noFill/>
                </a:ln>
                <a:solidFill>
                  <a:schemeClr val="tx2"/>
                </a:solidFill>
                <a:effectLst/>
                <a:uLnTx/>
                <a:uFillTx/>
                <a:latin typeface="+mj-lt"/>
                <a:ea typeface="+mj-ea"/>
                <a:cs typeface="+mj-cs"/>
              </a:rPr>
              <a:t>ETKİNLİKLERİMİZ</a:t>
            </a:r>
            <a:endParaRPr kumimoji="0" lang="tr-TR"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advClick="0" advTm="800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142984"/>
            <a:ext cx="8229600" cy="850578"/>
          </a:xfrm>
        </p:spPr>
        <p:txBody>
          <a:bodyPr>
            <a:normAutofit lnSpcReduction="10000"/>
          </a:bodyPr>
          <a:lstStyle/>
          <a:p>
            <a:pPr>
              <a:buNone/>
            </a:pPr>
            <a:r>
              <a:rPr lang="tr-TR" dirty="0" smtClean="0">
                <a:solidFill>
                  <a:schemeClr val="accent1">
                    <a:lumMod val="75000"/>
                  </a:schemeClr>
                </a:solidFill>
                <a:latin typeface="+mj-lt"/>
              </a:rPr>
              <a:t>	* Okulumuzun kuruluş yıl dönümünü öğretmen, öğrenci, mezun ve velilerimizle birlikte coşkuyla kutladık.</a:t>
            </a:r>
            <a:endParaRPr lang="tr-TR" dirty="0">
              <a:solidFill>
                <a:schemeClr val="accent1">
                  <a:lumMod val="75000"/>
                </a:schemeClr>
              </a:solidFill>
              <a:latin typeface="+mj-lt"/>
            </a:endParaRPr>
          </a:p>
        </p:txBody>
      </p:sp>
      <p:pic>
        <p:nvPicPr>
          <p:cNvPr id="1026" name="Picture 2" descr="J:\twinmos_yedek\usaklisesi.com\usaklisesi.com_13Aralik2011\images\stories\etkinlik\2011_kurulus\DSC_0041.jpg"/>
          <p:cNvPicPr>
            <a:picLocks noChangeAspect="1" noChangeArrowheads="1"/>
          </p:cNvPicPr>
          <p:nvPr/>
        </p:nvPicPr>
        <p:blipFill>
          <a:blip r:embed="rId2"/>
          <a:srcRect/>
          <a:stretch>
            <a:fillRect/>
          </a:stretch>
        </p:blipFill>
        <p:spPr bwMode="auto">
          <a:xfrm>
            <a:off x="785786" y="2071678"/>
            <a:ext cx="6517485" cy="43577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descr="J:\twinmos_yedek\usaklisesi.com\usaklisesi.com_13Aralik2011\images\stories\etkinlik\2011_kurulus\DSC_0078.jpg"/>
          <p:cNvPicPr>
            <a:picLocks noChangeAspect="1" noChangeArrowheads="1"/>
          </p:cNvPicPr>
          <p:nvPr/>
        </p:nvPicPr>
        <p:blipFill>
          <a:blip r:embed="rId2"/>
          <a:srcRect/>
          <a:stretch>
            <a:fillRect/>
          </a:stretch>
        </p:blipFill>
        <p:spPr bwMode="auto">
          <a:xfrm>
            <a:off x="714348" y="1142984"/>
            <a:ext cx="7643866" cy="51108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descr="J:\twinmos_yedek\usaklisesi.com\usaklisesi.com_13Aralik2011\images\stories\etkinlik\2011_kurulus\DSC_0032.jpg"/>
          <p:cNvPicPr>
            <a:picLocks noChangeAspect="1" noChangeArrowheads="1"/>
          </p:cNvPicPr>
          <p:nvPr/>
        </p:nvPicPr>
        <p:blipFill>
          <a:blip r:embed="rId2"/>
          <a:srcRect/>
          <a:stretch>
            <a:fillRect/>
          </a:stretch>
        </p:blipFill>
        <p:spPr bwMode="auto">
          <a:xfrm>
            <a:off x="641178" y="1000108"/>
            <a:ext cx="7645598" cy="5112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600" dirty="0" smtClean="0">
                <a:solidFill>
                  <a:schemeClr val="accent1">
                    <a:lumMod val="75000"/>
                  </a:schemeClr>
                </a:solidFill>
              </a:rPr>
              <a:t>* Okulumuz öğretmen ve öğrencileri hep birlikte ülkemizin güzide yerlerinden olan Batı Karadeniz’i ziyaret ettik.</a:t>
            </a:r>
            <a:endParaRPr lang="tr-TR" sz="2600" dirty="0">
              <a:solidFill>
                <a:schemeClr val="accent1">
                  <a:lumMod val="75000"/>
                </a:schemeClr>
              </a:solidFill>
            </a:endParaRPr>
          </a:p>
        </p:txBody>
      </p:sp>
      <p:pic>
        <p:nvPicPr>
          <p:cNvPr id="4098" name="Picture 2" descr="J:\twinmos_yedek\usaklisesi.com\usaklisesi.com_13Aralik2011\images\stories\etkinlik\batikaradeniz\SAM_0496.jpg"/>
          <p:cNvPicPr>
            <a:picLocks noChangeAspect="1" noChangeArrowheads="1"/>
          </p:cNvPicPr>
          <p:nvPr/>
        </p:nvPicPr>
        <p:blipFill>
          <a:blip r:embed="rId2"/>
          <a:srcRect/>
          <a:stretch>
            <a:fillRect/>
          </a:stretch>
        </p:blipFill>
        <p:spPr bwMode="auto">
          <a:xfrm>
            <a:off x="571472" y="2000240"/>
            <a:ext cx="5812799" cy="435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2" name="Picture 2" descr="J:\twinmos_yedek\usaklisesi.com\usaklisesi.com_13Aralik2011\images\stories\etkinlik\batikaradeniz\SAM_0676.jpg"/>
          <p:cNvPicPr>
            <a:picLocks noChangeAspect="1" noChangeArrowheads="1"/>
          </p:cNvPicPr>
          <p:nvPr/>
        </p:nvPicPr>
        <p:blipFill>
          <a:blip r:embed="rId2"/>
          <a:srcRect/>
          <a:stretch>
            <a:fillRect/>
          </a:stretch>
        </p:blipFill>
        <p:spPr bwMode="auto">
          <a:xfrm>
            <a:off x="857224" y="928670"/>
            <a:ext cx="7500990" cy="56257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advTm="8000">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609600" y="856488"/>
            <a:ext cx="8229600" cy="11430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600" b="0" i="0" u="none" strike="noStrike" kern="1200" cap="none" spc="0" normalizeH="0" baseline="0" noProof="0" dirty="0" smtClean="0">
                <a:ln>
                  <a:noFill/>
                </a:ln>
                <a:solidFill>
                  <a:schemeClr val="accent1">
                    <a:lumMod val="75000"/>
                  </a:schemeClr>
                </a:solidFill>
                <a:effectLst/>
                <a:uLnTx/>
                <a:uFillTx/>
                <a:latin typeface="+mj-lt"/>
                <a:ea typeface="+mj-ea"/>
                <a:cs typeface="+mj-cs"/>
              </a:rPr>
              <a:t>* Sabancı Üniversitesi’nde düzenlenen münazara</a:t>
            </a:r>
            <a:r>
              <a:rPr kumimoji="0" lang="tr-TR" sz="2600" b="0" i="0" u="none" strike="noStrike" kern="1200" cap="none" spc="0" normalizeH="0" noProof="0" dirty="0" smtClean="0">
                <a:ln>
                  <a:noFill/>
                </a:ln>
                <a:solidFill>
                  <a:schemeClr val="accent1">
                    <a:lumMod val="75000"/>
                  </a:schemeClr>
                </a:solidFill>
                <a:effectLst/>
                <a:uLnTx/>
                <a:uFillTx/>
                <a:latin typeface="+mj-lt"/>
                <a:ea typeface="+mj-ea"/>
                <a:cs typeface="+mj-cs"/>
              </a:rPr>
              <a:t> yarışmasında Uşak’ı ve okulumuzu temsil ettik.</a:t>
            </a:r>
            <a:endParaRPr kumimoji="0" lang="tr-TR" sz="2600" b="0"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pic>
        <p:nvPicPr>
          <p:cNvPr id="6146" name="Picture 2" descr="J:\twinmos_yedek\usaklisesi.com\usaklisesi.com_13Aralik2011\images\stories\etkinlik\sabanci_uni\005.JPG"/>
          <p:cNvPicPr>
            <a:picLocks noChangeAspect="1" noChangeArrowheads="1"/>
          </p:cNvPicPr>
          <p:nvPr/>
        </p:nvPicPr>
        <p:blipFill>
          <a:blip r:embed="rId2"/>
          <a:srcRect/>
          <a:stretch>
            <a:fillRect/>
          </a:stretch>
        </p:blipFill>
        <p:spPr bwMode="auto">
          <a:xfrm>
            <a:off x="714348" y="2143116"/>
            <a:ext cx="5786478" cy="4339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170" name="Picture 2" descr="J:\twinmos_yedek\usaklisesi.com\usaklisesi.com_13Aralik2011\images\stories\etkinlik\sabanci_uni\028.JPG"/>
          <p:cNvPicPr>
            <a:picLocks noChangeAspect="1" noChangeArrowheads="1"/>
          </p:cNvPicPr>
          <p:nvPr/>
        </p:nvPicPr>
        <p:blipFill>
          <a:blip r:embed="rId2"/>
          <a:srcRect/>
          <a:stretch>
            <a:fillRect/>
          </a:stretch>
        </p:blipFill>
        <p:spPr bwMode="auto">
          <a:xfrm>
            <a:off x="928662" y="785794"/>
            <a:ext cx="7620001" cy="571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advClick="0" advTm="800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785794"/>
            <a:ext cx="4257676" cy="489790"/>
          </a:xfrm>
        </p:spPr>
        <p:txBody>
          <a:bodyPr>
            <a:noAutofit/>
          </a:bodyPr>
          <a:lstStyle/>
          <a:p>
            <a:r>
              <a:rPr lang="tr-TR" sz="3000" dirty="0" smtClean="0"/>
              <a:t>OKULUMUZUN SORUNLARI</a:t>
            </a:r>
            <a:endParaRPr lang="tr-TR" sz="3000" dirty="0"/>
          </a:p>
        </p:txBody>
      </p:sp>
      <p:sp>
        <p:nvSpPr>
          <p:cNvPr id="3" name="2 İçerik Yer Tutucusu"/>
          <p:cNvSpPr>
            <a:spLocks noGrp="1"/>
          </p:cNvSpPr>
          <p:nvPr>
            <p:ph idx="1"/>
          </p:nvPr>
        </p:nvSpPr>
        <p:spPr>
          <a:xfrm>
            <a:off x="428596" y="1247756"/>
            <a:ext cx="8229600" cy="4895888"/>
          </a:xfrm>
        </p:spPr>
        <p:txBody>
          <a:bodyPr>
            <a:normAutofit fontScale="40000" lnSpcReduction="20000"/>
          </a:bodyPr>
          <a:lstStyle/>
          <a:p>
            <a:pPr hangingPunct="0">
              <a:buNone/>
            </a:pPr>
            <a:r>
              <a:rPr lang="tr-TR" b="1" i="1" dirty="0" smtClean="0"/>
              <a:t>           </a:t>
            </a:r>
            <a:endParaRPr lang="tr-TR" dirty="0" smtClean="0"/>
          </a:p>
          <a:p>
            <a:pPr lvl="0" hangingPunct="0">
              <a:buNone/>
            </a:pPr>
            <a:r>
              <a:rPr lang="tr-TR" b="1" dirty="0" smtClean="0"/>
              <a:t>	</a:t>
            </a:r>
            <a:r>
              <a:rPr lang="tr-TR" sz="5500" b="1" dirty="0" smtClean="0">
                <a:solidFill>
                  <a:schemeClr val="accent1">
                    <a:lumMod val="75000"/>
                  </a:schemeClr>
                </a:solidFill>
                <a:latin typeface="+mj-lt"/>
              </a:rPr>
              <a:t>Okul binası ile ilgili sorunlar:</a:t>
            </a:r>
            <a:endParaRPr lang="tr-TR" sz="5500" dirty="0" smtClean="0">
              <a:solidFill>
                <a:schemeClr val="accent1">
                  <a:lumMod val="75000"/>
                </a:schemeClr>
              </a:solidFill>
              <a:latin typeface="+mj-lt"/>
            </a:endParaRPr>
          </a:p>
          <a:p>
            <a:pPr hangingPunct="0">
              <a:buNone/>
            </a:pPr>
            <a:r>
              <a:rPr lang="tr-TR" sz="4500" b="1" dirty="0" smtClean="0">
                <a:solidFill>
                  <a:schemeClr val="accent1">
                    <a:lumMod val="75000"/>
                  </a:schemeClr>
                </a:solidFill>
                <a:latin typeface="+mj-lt"/>
              </a:rPr>
              <a:t>		B Blok</a:t>
            </a:r>
            <a:endParaRPr lang="tr-TR" sz="4500" dirty="0" smtClean="0">
              <a:solidFill>
                <a:schemeClr val="accent1">
                  <a:lumMod val="75000"/>
                </a:schemeClr>
              </a:solidFill>
              <a:latin typeface="+mj-lt"/>
            </a:endParaRPr>
          </a:p>
          <a:p>
            <a:pPr hangingPunct="0">
              <a:buNone/>
            </a:pPr>
            <a:r>
              <a:rPr lang="tr-TR" sz="4500" dirty="0" smtClean="0">
                <a:solidFill>
                  <a:schemeClr val="accent1">
                    <a:lumMod val="75000"/>
                  </a:schemeClr>
                </a:solidFill>
                <a:latin typeface="+mj-lt"/>
              </a:rPr>
              <a:t>		B/Blok, Uşak Lisesinin ihtiyaçlarına cevap vermekte yetersiz kalırken,birinci katta olan büyük salon Milli Eğitim Müdürlüğüne bağlı Avrupa birliği proje birimine tahsis edilmiş durumdadır.</a:t>
            </a:r>
          </a:p>
          <a:p>
            <a:pPr hangingPunct="0">
              <a:buNone/>
            </a:pPr>
            <a:r>
              <a:rPr lang="tr-TR" sz="4500" dirty="0" smtClean="0">
                <a:solidFill>
                  <a:schemeClr val="accent1">
                    <a:lumMod val="75000"/>
                  </a:schemeClr>
                </a:solidFill>
                <a:latin typeface="+mj-lt"/>
              </a:rPr>
              <a:t>		B blok TMMOB </a:t>
            </a:r>
            <a:r>
              <a:rPr lang="tr-TR" sz="4500" dirty="0" err="1" smtClean="0">
                <a:solidFill>
                  <a:schemeClr val="accent1">
                    <a:lumMod val="75000"/>
                  </a:schemeClr>
                </a:solidFill>
                <a:latin typeface="+mj-lt"/>
              </a:rPr>
              <a:t>nın</a:t>
            </a:r>
            <a:r>
              <a:rPr lang="tr-TR" sz="4500" dirty="0" smtClean="0">
                <a:solidFill>
                  <a:schemeClr val="accent1">
                    <a:lumMod val="75000"/>
                  </a:schemeClr>
                </a:solidFill>
                <a:latin typeface="+mj-lt"/>
              </a:rPr>
              <a:t> raporu ile ömrünü tamamladığı belirtilmiştir. Yıkılıp yerine 3 katlı yeni bir derslik binasının yapımına uygundur. Bu konuda yazı yazılmıştır.</a:t>
            </a:r>
          </a:p>
          <a:p>
            <a:pPr hangingPunct="0">
              <a:buNone/>
            </a:pPr>
            <a:r>
              <a:rPr lang="tr-TR" sz="4500" dirty="0" smtClean="0">
                <a:solidFill>
                  <a:schemeClr val="accent1">
                    <a:lumMod val="75000"/>
                  </a:schemeClr>
                </a:solidFill>
                <a:latin typeface="+mj-lt"/>
              </a:rPr>
              <a:t>		Bu binada  450 civarında öğrenci öğrenim görmektedir. Ancak bu binada bilgi teknolojileri sınıfı yoktur. Ayrıca öğretmenlerimizin yaklaşık yarısı bu binada derslere girmelerine rağmen ihtiyaçlarını karşılayabilecek bir öğretmenler odası olmadığı gibi bayan ve erkek öğretmenler için ayrı ayrı tuvaletler de yoktur. Tek bir tuvaleti ortak kullanmaktadırlar ki bu durum da sıkıntılara yol açmaktadır. </a:t>
            </a:r>
          </a:p>
          <a:p>
            <a:pPr hangingPunct="0">
              <a:buNone/>
            </a:pPr>
            <a:r>
              <a:rPr lang="tr-TR" sz="4500" dirty="0" smtClean="0">
                <a:solidFill>
                  <a:schemeClr val="accent1">
                    <a:lumMod val="75000"/>
                  </a:schemeClr>
                </a:solidFill>
                <a:latin typeface="+mj-lt"/>
              </a:rPr>
              <a:t>		Okulumuzla hiç bir ilişkisi olmayan kişilerin sıklıkla Avrupa Birliği Proje birimine gelmeleri okul güvenliği açısından giriş çıkış kontrolünü de güçleştirmektedir.</a:t>
            </a:r>
          </a:p>
          <a:p>
            <a:pPr hangingPunct="0">
              <a:buNone/>
            </a:pPr>
            <a:r>
              <a:rPr lang="tr-TR" sz="4500" dirty="0" smtClean="0">
                <a:solidFill>
                  <a:schemeClr val="accent1">
                    <a:lumMod val="75000"/>
                  </a:schemeClr>
                </a:solidFill>
                <a:latin typeface="+mj-lt"/>
              </a:rPr>
              <a:t>		Bu binada daha verimli bir eğitim öğretim faaliyetinin sürdürülebilmesi ve belirtilen çekinceler gerekçeleriyle Milli eğitim Müdürlüğü Avrupa Birliği proje biriminin bir an önce boşaltılması gerekmektedir.</a:t>
            </a:r>
          </a:p>
          <a:p>
            <a:endParaRPr lang="tr-TR" sz="4500" dirty="0"/>
          </a:p>
        </p:txBody>
      </p:sp>
    </p:spTree>
  </p:cSld>
  <p:clrMapOvr>
    <a:masterClrMapping/>
  </p:clrMapOvr>
  <p:transition advClick="0" advTm="8000">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descr="C:\Documents and Settings\ogrt\Desktop\Fotoğraf0177.jpg"/>
          <p:cNvPicPr>
            <a:picLocks noChangeAspect="1" noChangeArrowheads="1"/>
          </p:cNvPicPr>
          <p:nvPr/>
        </p:nvPicPr>
        <p:blipFill>
          <a:blip r:embed="rId2"/>
          <a:srcRect/>
          <a:stretch>
            <a:fillRect/>
          </a:stretch>
        </p:blipFill>
        <p:spPr bwMode="auto">
          <a:xfrm>
            <a:off x="928662" y="714356"/>
            <a:ext cx="7620000" cy="571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advTm="8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body" sz="half" idx="2"/>
          </p:nvPr>
        </p:nvSpPr>
        <p:spPr>
          <a:xfrm>
            <a:off x="500034" y="785794"/>
            <a:ext cx="2143140" cy="4143404"/>
          </a:xfrm>
        </p:spPr>
        <p:txBody>
          <a:bodyPr>
            <a:normAutofit fontScale="92500" lnSpcReduction="10000"/>
          </a:bodyPr>
          <a:lstStyle/>
          <a:p>
            <a:pPr>
              <a:buNone/>
            </a:pPr>
            <a:r>
              <a:rPr lang="tr-TR" sz="2800" dirty="0" smtClean="0">
                <a:solidFill>
                  <a:schemeClr val="accent1">
                    <a:lumMod val="75000"/>
                  </a:schemeClr>
                </a:solidFill>
                <a:latin typeface="+mj-lt"/>
              </a:rPr>
              <a:t>   1944 yılında Milli Eğitim Bakanlığı’nca denkliği kabul edilen bu okul da öğrenimine 1951 yılına kadar devam etmiş ve bu tarihte kapanmıştır.</a:t>
            </a:r>
            <a:endParaRPr lang="tr-TR" sz="2800" dirty="0">
              <a:solidFill>
                <a:schemeClr val="accent1">
                  <a:lumMod val="75000"/>
                </a:schemeClr>
              </a:solidFill>
              <a:latin typeface="+mj-lt"/>
            </a:endParaRPr>
          </a:p>
        </p:txBody>
      </p:sp>
      <p:pic>
        <p:nvPicPr>
          <p:cNvPr id="8" name="7 Resim Yer Tutucusu" descr="Resim2.jpg"/>
          <p:cNvPicPr>
            <a:picLocks noGrp="1" noChangeAspect="1"/>
          </p:cNvPicPr>
          <p:nvPr>
            <p:ph type="pic" idx="1"/>
          </p:nvPr>
        </p:nvPicPr>
        <p:blipFill>
          <a:blip r:embed="rId2"/>
          <a:srcRect l="9901" r="9901"/>
          <a:stretch>
            <a:fillRect/>
          </a:stretch>
        </p:blipFill>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785794"/>
            <a:ext cx="8229600" cy="3286148"/>
          </a:xfrm>
        </p:spPr>
        <p:txBody>
          <a:bodyPr>
            <a:normAutofit/>
          </a:bodyPr>
          <a:lstStyle/>
          <a:p>
            <a:pPr hangingPunct="0">
              <a:buNone/>
            </a:pPr>
            <a:r>
              <a:rPr lang="tr-TR" b="1" dirty="0" smtClean="0"/>
              <a:t>	</a:t>
            </a:r>
            <a:r>
              <a:rPr lang="tr-TR" sz="2200" b="1" dirty="0" smtClean="0">
                <a:solidFill>
                  <a:schemeClr val="accent1">
                    <a:lumMod val="75000"/>
                  </a:schemeClr>
                </a:solidFill>
                <a:latin typeface="+mj-lt"/>
              </a:rPr>
              <a:t>Konferans Salonu</a:t>
            </a:r>
            <a:endParaRPr lang="tr-TR" sz="2200" dirty="0" smtClean="0">
              <a:solidFill>
                <a:schemeClr val="accent1">
                  <a:lumMod val="75000"/>
                </a:schemeClr>
              </a:solidFill>
              <a:latin typeface="+mj-lt"/>
            </a:endParaRPr>
          </a:p>
          <a:p>
            <a:pPr hangingPunct="0">
              <a:buNone/>
            </a:pPr>
            <a:r>
              <a:rPr lang="tr-TR" sz="2200" dirty="0" smtClean="0">
                <a:solidFill>
                  <a:schemeClr val="accent1">
                    <a:lumMod val="75000"/>
                  </a:schemeClr>
                </a:solidFill>
                <a:latin typeface="+mj-lt"/>
              </a:rPr>
              <a:t>		Konferans salonu tamamen işlevini yitirmiştir. Aydınlatma, ısıtma, pis ve temiz su tesisatları tamamen devreden çıkmıştır. Sadece seçimden seçime il seçim kurulunun sandık evrakı toplama işleri için kullanılmakta, sair zamanda öğrencilerin işine yaramamaktadır. Bina olmasa Okul, öğrencilerin gezinti ve oyun alanı olarak kullanabileceği bir alana sahip olacaktır. O nedenle yıkılarak yerine iki katlı spor salonu ve tiyatro salonu görevini yapacak bir bina yapılmalıdır.</a:t>
            </a:r>
          </a:p>
          <a:p>
            <a:endParaRPr lang="tr-TR" dirty="0"/>
          </a:p>
        </p:txBody>
      </p:sp>
      <p:pic>
        <p:nvPicPr>
          <p:cNvPr id="2050" name="Picture 2" descr="J:\twinmos_yedek\usaklisesi.com\usaklisesi.com_13Aralik2011\images\stories\galeri\okul\38.jpg"/>
          <p:cNvPicPr>
            <a:picLocks noChangeAspect="1" noChangeArrowheads="1"/>
          </p:cNvPicPr>
          <p:nvPr/>
        </p:nvPicPr>
        <p:blipFill>
          <a:blip r:embed="rId2"/>
          <a:srcRect/>
          <a:stretch>
            <a:fillRect/>
          </a:stretch>
        </p:blipFill>
        <p:spPr bwMode="auto">
          <a:xfrm>
            <a:off x="4857752" y="3786190"/>
            <a:ext cx="3571900" cy="2678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785794"/>
            <a:ext cx="8229600" cy="3286148"/>
          </a:xfrm>
        </p:spPr>
        <p:txBody>
          <a:bodyPr>
            <a:normAutofit/>
          </a:bodyPr>
          <a:lstStyle/>
          <a:p>
            <a:pPr hangingPunct="0">
              <a:buNone/>
            </a:pPr>
            <a:r>
              <a:rPr lang="tr-TR" b="1" dirty="0" smtClean="0"/>
              <a:t>	</a:t>
            </a:r>
            <a:r>
              <a:rPr lang="tr-TR" sz="2200" b="1" dirty="0" smtClean="0">
                <a:solidFill>
                  <a:schemeClr val="accent1">
                    <a:lumMod val="75000"/>
                  </a:schemeClr>
                </a:solidFill>
                <a:latin typeface="+mj-lt"/>
              </a:rPr>
              <a:t>Bilişim Teknolojileri Sınıfı</a:t>
            </a:r>
            <a:endParaRPr lang="tr-TR" sz="2200" dirty="0" smtClean="0">
              <a:solidFill>
                <a:schemeClr val="accent1">
                  <a:lumMod val="75000"/>
                </a:schemeClr>
              </a:solidFill>
              <a:latin typeface="+mj-lt"/>
            </a:endParaRPr>
          </a:p>
          <a:p>
            <a:pPr hangingPunct="0">
              <a:buNone/>
            </a:pPr>
            <a:r>
              <a:rPr lang="tr-TR" sz="2200" dirty="0" smtClean="0">
                <a:solidFill>
                  <a:schemeClr val="accent1">
                    <a:lumMod val="75000"/>
                  </a:schemeClr>
                </a:solidFill>
                <a:latin typeface="+mj-lt"/>
              </a:rPr>
              <a:t>		Okulumuz BT sınıfında 15+1 bilgisayar mevcuttur. Bilgisayarlarımız 2013 yılında yenilenmiştir. BT sınıfımız aktif bir şekilde kullanılmaktadır. </a:t>
            </a:r>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2780928"/>
            <a:ext cx="4642513" cy="3481885"/>
          </a:xfrm>
          <a:prstGeom prst="rect">
            <a:avLst/>
          </a:prstGeom>
        </p:spPr>
      </p:pic>
    </p:spTree>
  </p:cSld>
  <p:clrMapOvr>
    <a:masterClrMapping/>
  </p:clrMapOvr>
  <p:transition advClick="0" advTm="8000">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857232"/>
            <a:ext cx="8229600" cy="4000528"/>
          </a:xfrm>
        </p:spPr>
        <p:txBody>
          <a:bodyPr>
            <a:normAutofit fontScale="92500" lnSpcReduction="20000"/>
          </a:bodyPr>
          <a:lstStyle/>
          <a:p>
            <a:pPr hangingPunct="0">
              <a:buNone/>
            </a:pPr>
            <a:r>
              <a:rPr lang="tr-TR" b="1" dirty="0" smtClean="0"/>
              <a:t>	</a:t>
            </a:r>
            <a:r>
              <a:rPr lang="tr-TR" sz="2400" b="1" dirty="0" smtClean="0">
                <a:solidFill>
                  <a:schemeClr val="accent1">
                    <a:lumMod val="75000"/>
                  </a:schemeClr>
                </a:solidFill>
              </a:rPr>
              <a:t>Kız Pansiyonu</a:t>
            </a:r>
          </a:p>
          <a:p>
            <a:pPr hangingPunct="0">
              <a:buNone/>
            </a:pPr>
            <a:r>
              <a:rPr lang="tr-TR" sz="2400" b="1" dirty="0" smtClean="0">
                <a:solidFill>
                  <a:schemeClr val="accent1">
                    <a:lumMod val="75000"/>
                  </a:schemeClr>
                </a:solidFill>
              </a:rPr>
              <a:t>		</a:t>
            </a:r>
            <a:r>
              <a:rPr lang="tr-TR" sz="2400" dirty="0" smtClean="0">
                <a:solidFill>
                  <a:schemeClr val="accent1">
                    <a:lumMod val="75000"/>
                  </a:schemeClr>
                </a:solidFill>
              </a:rPr>
              <a:t>Okulun bahçesi içinde bulunan kız pansiyonunun depreme dayanıklılık testi yeni yaptırılmıştır. Sonucu beklenmektedir. İç dış komple badana boya ihtiyacı vardır. Kız pansiyonunun zemin kat tuvaletlerinin de yenilenmesi gerekmektedir.</a:t>
            </a:r>
          </a:p>
          <a:p>
            <a:pPr hangingPunct="0">
              <a:buNone/>
            </a:pPr>
            <a:endParaRPr lang="tr-TR" sz="2400" dirty="0" smtClean="0">
              <a:solidFill>
                <a:schemeClr val="accent1">
                  <a:lumMod val="75000"/>
                </a:schemeClr>
              </a:solidFill>
            </a:endParaRPr>
          </a:p>
          <a:p>
            <a:pPr hangingPunct="0">
              <a:buNone/>
            </a:pPr>
            <a:r>
              <a:rPr lang="tr-TR" sz="2400" b="1" dirty="0" smtClean="0">
                <a:solidFill>
                  <a:schemeClr val="accent1">
                    <a:lumMod val="75000"/>
                  </a:schemeClr>
                </a:solidFill>
              </a:rPr>
              <a:t>	Erkek Pansiyonu</a:t>
            </a:r>
            <a:endParaRPr lang="tr-TR" sz="2400" dirty="0" smtClean="0">
              <a:solidFill>
                <a:schemeClr val="accent1">
                  <a:lumMod val="75000"/>
                </a:schemeClr>
              </a:solidFill>
            </a:endParaRPr>
          </a:p>
          <a:p>
            <a:pPr hangingPunct="0">
              <a:buNone/>
            </a:pPr>
            <a:r>
              <a:rPr lang="tr-TR" sz="2400" dirty="0" smtClean="0">
                <a:solidFill>
                  <a:schemeClr val="accent1">
                    <a:lumMod val="75000"/>
                  </a:schemeClr>
                </a:solidFill>
              </a:rPr>
              <a:t>		Okula 500 m. Uzaklıkta bulunan erkek pansiyonunun Vakıflar Genel Müdürlüğünden protokolle Milli Eğitim Bakanlığına geçen binası da deprem dayanıklılık </a:t>
            </a:r>
            <a:r>
              <a:rPr lang="tr-TR" sz="2400" dirty="0" err="1" smtClean="0">
                <a:solidFill>
                  <a:schemeClr val="accent1">
                    <a:lumMod val="75000"/>
                  </a:schemeClr>
                </a:solidFill>
              </a:rPr>
              <a:t>tesitinden</a:t>
            </a:r>
            <a:r>
              <a:rPr lang="tr-TR" sz="2400" dirty="0" smtClean="0">
                <a:solidFill>
                  <a:schemeClr val="accent1">
                    <a:lumMod val="75000"/>
                  </a:schemeClr>
                </a:solidFill>
              </a:rPr>
              <a:t> geçirilerek iyi bir revizyondan geçirilmesi gerekmektedir. </a:t>
            </a:r>
            <a:r>
              <a:rPr lang="tr-TR" sz="2400" dirty="0" err="1" smtClean="0">
                <a:solidFill>
                  <a:schemeClr val="accent1">
                    <a:lumMod val="75000"/>
                  </a:schemeClr>
                </a:solidFill>
              </a:rPr>
              <a:t>Iç</a:t>
            </a:r>
            <a:r>
              <a:rPr lang="tr-TR" sz="2400" dirty="0" smtClean="0">
                <a:solidFill>
                  <a:schemeClr val="accent1">
                    <a:lumMod val="75000"/>
                  </a:schemeClr>
                </a:solidFill>
              </a:rPr>
              <a:t> dış badana boya istemektedir.</a:t>
            </a:r>
          </a:p>
          <a:p>
            <a:endParaRPr lang="tr-TR" dirty="0"/>
          </a:p>
        </p:txBody>
      </p:sp>
      <p:pic>
        <p:nvPicPr>
          <p:cNvPr id="3074" name="Picture 2" descr="J:\twinmos_yedek\usaklisesicom_web_topla\Resimler\OKUL\20.jpg"/>
          <p:cNvPicPr>
            <a:picLocks noChangeAspect="1" noChangeArrowheads="1"/>
          </p:cNvPicPr>
          <p:nvPr/>
        </p:nvPicPr>
        <p:blipFill>
          <a:blip r:embed="rId2"/>
          <a:srcRect/>
          <a:stretch>
            <a:fillRect/>
          </a:stretch>
        </p:blipFill>
        <p:spPr bwMode="auto">
          <a:xfrm>
            <a:off x="4857752" y="4357694"/>
            <a:ext cx="2928958" cy="2196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857232"/>
            <a:ext cx="8143932" cy="4143404"/>
          </a:xfrm>
        </p:spPr>
        <p:txBody>
          <a:bodyPr>
            <a:normAutofit/>
          </a:bodyPr>
          <a:lstStyle/>
          <a:p>
            <a:pPr lvl="0" hangingPunct="0">
              <a:buNone/>
            </a:pPr>
            <a:r>
              <a:rPr lang="tr-TR" sz="2200" b="1" dirty="0" smtClean="0">
                <a:latin typeface="+mj-lt"/>
              </a:rPr>
              <a:t>	</a:t>
            </a:r>
            <a:r>
              <a:rPr lang="tr-TR" sz="2200" b="1" dirty="0" smtClean="0">
                <a:solidFill>
                  <a:schemeClr val="accent1">
                    <a:lumMod val="75000"/>
                  </a:schemeClr>
                </a:solidFill>
                <a:latin typeface="+mj-lt"/>
              </a:rPr>
              <a:t>Öğretmen ve yönetici durumu ile ilgili sorunlar:</a:t>
            </a:r>
            <a:endParaRPr lang="tr-TR" sz="2200" dirty="0" smtClean="0">
              <a:solidFill>
                <a:schemeClr val="accent1">
                  <a:lumMod val="75000"/>
                </a:schemeClr>
              </a:solidFill>
              <a:latin typeface="+mj-lt"/>
            </a:endParaRPr>
          </a:p>
          <a:p>
            <a:pPr hangingPunct="0">
              <a:buNone/>
            </a:pPr>
            <a:r>
              <a:rPr lang="tr-TR" sz="2200" dirty="0" smtClean="0">
                <a:solidFill>
                  <a:schemeClr val="accent1">
                    <a:lumMod val="75000"/>
                  </a:schemeClr>
                </a:solidFill>
                <a:latin typeface="+mj-lt"/>
              </a:rPr>
              <a:t>	Okulumuzun öğretmen ve yönetici olarak sorunu yoktur.</a:t>
            </a:r>
          </a:p>
          <a:p>
            <a:pPr lvl="0" hangingPunct="0">
              <a:buNone/>
            </a:pPr>
            <a:r>
              <a:rPr lang="tr-TR" sz="2200" b="1" dirty="0" smtClean="0">
                <a:solidFill>
                  <a:schemeClr val="accent1">
                    <a:lumMod val="75000"/>
                  </a:schemeClr>
                </a:solidFill>
                <a:latin typeface="+mj-lt"/>
              </a:rPr>
              <a:t>	Diğer personel sayısı ile ilgili sorunlar:</a:t>
            </a:r>
            <a:endParaRPr lang="tr-TR" sz="2200" dirty="0" smtClean="0">
              <a:solidFill>
                <a:schemeClr val="accent1">
                  <a:lumMod val="75000"/>
                </a:schemeClr>
              </a:solidFill>
              <a:latin typeface="+mj-lt"/>
            </a:endParaRPr>
          </a:p>
          <a:p>
            <a:pPr algn="just">
              <a:buNone/>
            </a:pPr>
            <a:r>
              <a:rPr lang="tr-TR" sz="2200" dirty="0" smtClean="0">
                <a:solidFill>
                  <a:schemeClr val="accent1">
                    <a:lumMod val="75000"/>
                  </a:schemeClr>
                </a:solidFill>
                <a:latin typeface="+mj-lt"/>
              </a:rPr>
              <a:t>		Okulumuzda iki ayrı derslik binası, iki ayrı pansiyon binası ve bahçesi, bir konferans salonu ve bir  spor işleri hizmet binası olmak üzere 6 bina, 80’e yakın personel, 1000’e yakın öğrenci 216 yatılı öğrenci olmasına rağmen 1 hemşire, 3 memur, 2 hizmetli ile hizmetler yürütülmektedir. Yatılı öğrencilere daha iyi hizmet verebilmek için 1 aşçı, 1 aşçı yardımcısı, 1 kütüphane memuru , 1 elektrik teknisyeni, 1 mobilya-dekorasyon teknisyeni ve 1 metal işleri teknisyenine ihtiyaç vardır.</a:t>
            </a:r>
          </a:p>
          <a:p>
            <a:endParaRPr lang="tr-TR" sz="2200" dirty="0">
              <a:latin typeface="+mj-lt"/>
            </a:endParaRPr>
          </a:p>
        </p:txBody>
      </p:sp>
      <p:pic>
        <p:nvPicPr>
          <p:cNvPr id="4098" name="Picture 2" descr="C:\Documents and Settings\ogrt\Desktop\tanıtım_malzeme\mimar-muhendis-izni.jpg"/>
          <p:cNvPicPr>
            <a:picLocks noChangeAspect="1" noChangeArrowheads="1"/>
          </p:cNvPicPr>
          <p:nvPr/>
        </p:nvPicPr>
        <p:blipFill>
          <a:blip r:embed="rId2"/>
          <a:srcRect/>
          <a:stretch>
            <a:fillRect/>
          </a:stretch>
        </p:blipFill>
        <p:spPr bwMode="auto">
          <a:xfrm>
            <a:off x="5429256" y="4929198"/>
            <a:ext cx="2135720" cy="1601790"/>
          </a:xfrm>
          <a:prstGeom prst="rect">
            <a:avLst/>
          </a:prstGeom>
          <a:noFill/>
        </p:spPr>
      </p:pic>
    </p:spTree>
  </p:cSld>
  <p:clrMapOvr>
    <a:masterClrMapping/>
  </p:clrMapOvr>
  <p:transition advClick="0" advTm="8000">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1142984"/>
            <a:ext cx="8229600" cy="4389120"/>
          </a:xfrm>
        </p:spPr>
        <p:txBody>
          <a:bodyPr>
            <a:normAutofit lnSpcReduction="10000"/>
          </a:bodyPr>
          <a:lstStyle/>
          <a:p>
            <a:pPr lvl="0" hangingPunct="0">
              <a:buNone/>
            </a:pPr>
            <a:r>
              <a:rPr lang="tr-TR" b="1" dirty="0" smtClean="0"/>
              <a:t>	</a:t>
            </a:r>
            <a:r>
              <a:rPr lang="tr-TR" b="1" dirty="0" smtClean="0">
                <a:solidFill>
                  <a:schemeClr val="accent1">
                    <a:lumMod val="75000"/>
                  </a:schemeClr>
                </a:solidFill>
                <a:latin typeface="+mj-lt"/>
              </a:rPr>
              <a:t>Öğrenci devamsızlığı ile ilgili sorunlar:</a:t>
            </a:r>
            <a:endParaRPr lang="tr-TR" dirty="0" smtClean="0">
              <a:solidFill>
                <a:schemeClr val="accent1">
                  <a:lumMod val="75000"/>
                </a:schemeClr>
              </a:solidFill>
              <a:latin typeface="+mj-lt"/>
            </a:endParaRPr>
          </a:p>
          <a:p>
            <a:pPr hangingPunct="0">
              <a:buNone/>
            </a:pPr>
            <a:r>
              <a:rPr lang="tr-TR" dirty="0" smtClean="0">
                <a:solidFill>
                  <a:schemeClr val="accent1">
                    <a:lumMod val="75000"/>
                  </a:schemeClr>
                </a:solidFill>
                <a:latin typeface="+mj-lt"/>
              </a:rPr>
              <a:t>		Okulun şehir merkezinde oluşu öğrencilerin şehre çıkınca geri dönüşü zorlaşıyor. O nedenle devamsızlık problemi var. Ancak zaman içinde öğrencileri bilinçlendirerek ve giriş çıkışlardaki kontrollerle bu sorunu yeneceğiz.</a:t>
            </a:r>
          </a:p>
          <a:p>
            <a:pPr lvl="0" hangingPunct="0">
              <a:buNone/>
            </a:pPr>
            <a:r>
              <a:rPr lang="tr-TR" b="1" dirty="0" smtClean="0">
                <a:solidFill>
                  <a:schemeClr val="accent1">
                    <a:lumMod val="75000"/>
                  </a:schemeClr>
                </a:solidFill>
                <a:latin typeface="+mj-lt"/>
              </a:rPr>
              <a:t>	Okul disiplin durumu ile ilgili sorunlar:</a:t>
            </a:r>
            <a:endParaRPr lang="tr-TR" dirty="0" smtClean="0">
              <a:solidFill>
                <a:schemeClr val="accent1">
                  <a:lumMod val="75000"/>
                </a:schemeClr>
              </a:solidFill>
              <a:latin typeface="+mj-lt"/>
            </a:endParaRPr>
          </a:p>
          <a:p>
            <a:pPr hangingPunct="0">
              <a:buNone/>
            </a:pPr>
            <a:r>
              <a:rPr lang="tr-TR" dirty="0" smtClean="0">
                <a:solidFill>
                  <a:schemeClr val="accent1">
                    <a:lumMod val="75000"/>
                  </a:schemeClr>
                </a:solidFill>
                <a:latin typeface="+mj-lt"/>
              </a:rPr>
              <a:t>		Okulumuz disiplin konusunda sorunsuzdur. 961 öğrencisi olup 216 yatılı öğrenci olmasına rağmen iyi ilişkiler ve kararlı tutumumuz okulun disiplin sorununu olumlu yönde etkilemektedir.</a:t>
            </a:r>
          </a:p>
          <a:p>
            <a:endParaRPr lang="tr-TR" dirty="0"/>
          </a:p>
        </p:txBody>
      </p:sp>
    </p:spTree>
  </p:cSld>
  <p:clrMapOvr>
    <a:masterClrMapping/>
  </p:clrMapOvr>
  <p:transition advClick="0" advTm="8000">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857232"/>
            <a:ext cx="8229600" cy="4389120"/>
          </a:xfrm>
        </p:spPr>
        <p:txBody>
          <a:bodyPr>
            <a:normAutofit fontScale="85000" lnSpcReduction="20000"/>
          </a:bodyPr>
          <a:lstStyle/>
          <a:p>
            <a:pPr hangingPunct="0">
              <a:buNone/>
            </a:pPr>
            <a:r>
              <a:rPr lang="tr-TR" b="1" dirty="0" smtClean="0"/>
              <a:t>	</a:t>
            </a:r>
            <a:r>
              <a:rPr lang="tr-TR" b="1" dirty="0" smtClean="0">
                <a:solidFill>
                  <a:schemeClr val="accent1">
                    <a:lumMod val="75000"/>
                  </a:schemeClr>
                </a:solidFill>
                <a:latin typeface="+mj-lt"/>
              </a:rPr>
              <a:t>Okulun kendi imkânları ile çözülemeyen sorunları ve çözümü için öneriler :</a:t>
            </a:r>
            <a:endParaRPr lang="tr-TR" dirty="0" smtClean="0">
              <a:solidFill>
                <a:schemeClr val="accent1">
                  <a:lumMod val="75000"/>
                </a:schemeClr>
              </a:solidFill>
              <a:latin typeface="+mj-lt"/>
            </a:endParaRPr>
          </a:p>
          <a:p>
            <a:pPr hangingPunct="0">
              <a:buNone/>
            </a:pPr>
            <a:r>
              <a:rPr lang="tr-TR" dirty="0" smtClean="0">
                <a:solidFill>
                  <a:schemeClr val="accent1">
                    <a:lumMod val="75000"/>
                  </a:schemeClr>
                </a:solidFill>
                <a:latin typeface="+mj-lt"/>
              </a:rPr>
              <a:t>		Okulumuz B Blok olarak kullanılan derslik binası ömrünü tamamlamış olduğu için yıkılıp yerine 3 katlı yeni derslik binası yapılması gerekmektedir. Yazı İl Milli Eğitim Müdürlüğüne yazıldı 1.500.000 TL </a:t>
            </a:r>
            <a:r>
              <a:rPr lang="tr-TR" dirty="0" err="1" smtClean="0">
                <a:solidFill>
                  <a:schemeClr val="accent1">
                    <a:lumMod val="75000"/>
                  </a:schemeClr>
                </a:solidFill>
                <a:latin typeface="+mj-lt"/>
              </a:rPr>
              <a:t>lik</a:t>
            </a:r>
            <a:r>
              <a:rPr lang="tr-TR" dirty="0" smtClean="0">
                <a:solidFill>
                  <a:schemeClr val="accent1">
                    <a:lumMod val="75000"/>
                  </a:schemeClr>
                </a:solidFill>
                <a:latin typeface="+mj-lt"/>
              </a:rPr>
              <a:t> ödenek istendi.</a:t>
            </a:r>
          </a:p>
          <a:p>
            <a:pPr hangingPunct="0">
              <a:buNone/>
            </a:pPr>
            <a:r>
              <a:rPr lang="tr-TR" dirty="0" smtClean="0">
                <a:solidFill>
                  <a:schemeClr val="accent1">
                    <a:lumMod val="75000"/>
                  </a:schemeClr>
                </a:solidFill>
                <a:latin typeface="+mj-lt"/>
              </a:rPr>
              <a:t>		Konferans Salonun yıkılıp yerine öğrencilerin </a:t>
            </a:r>
            <a:r>
              <a:rPr lang="tr-TR" dirty="0" err="1" smtClean="0">
                <a:solidFill>
                  <a:schemeClr val="accent1">
                    <a:lumMod val="75000"/>
                  </a:schemeClr>
                </a:solidFill>
                <a:latin typeface="+mj-lt"/>
              </a:rPr>
              <a:t>yararlananabileceği</a:t>
            </a:r>
            <a:r>
              <a:rPr lang="tr-TR" dirty="0" smtClean="0">
                <a:solidFill>
                  <a:schemeClr val="accent1">
                    <a:lumMod val="75000"/>
                  </a:schemeClr>
                </a:solidFill>
                <a:latin typeface="+mj-lt"/>
              </a:rPr>
              <a:t> 2 katlı çok amaçlı salon yapılması uygun olacaktır. Bu konuda Uşak Lisesi Mezunları Derneği destek vereceğini bildirmiştir. Konferans salonunun yıkılmasının uygun olacağı konusunda Uşak Bayındırlık Müdürlüğünün raporu vardır. Bu rapor müdürlüğümüzce İl Milli Eğitim Müdürlüğüne  gönderilmiştir. </a:t>
            </a:r>
          </a:p>
          <a:p>
            <a:pPr hangingPunct="0">
              <a:buNone/>
            </a:pPr>
            <a:r>
              <a:rPr lang="tr-TR" dirty="0" smtClean="0">
                <a:solidFill>
                  <a:schemeClr val="accent1">
                    <a:lumMod val="75000"/>
                  </a:schemeClr>
                </a:solidFill>
                <a:latin typeface="+mj-lt"/>
              </a:rPr>
              <a:t>		Tüm bahçenin </a:t>
            </a:r>
            <a:r>
              <a:rPr lang="tr-TR" dirty="0" err="1" smtClean="0">
                <a:solidFill>
                  <a:schemeClr val="accent1">
                    <a:lumMod val="75000"/>
                  </a:schemeClr>
                </a:solidFill>
                <a:latin typeface="+mj-lt"/>
              </a:rPr>
              <a:t>peysaj</a:t>
            </a:r>
            <a:r>
              <a:rPr lang="tr-TR" dirty="0" smtClean="0">
                <a:solidFill>
                  <a:schemeClr val="accent1">
                    <a:lumMod val="75000"/>
                  </a:schemeClr>
                </a:solidFill>
                <a:latin typeface="+mj-lt"/>
              </a:rPr>
              <a:t> projesi çıkartılarak yenilenmesi gerekmektedir. Müdürlüğümüz proje işini yakından takip etmektedir.</a:t>
            </a:r>
          </a:p>
          <a:p>
            <a:endParaRPr lang="tr-TR" dirty="0"/>
          </a:p>
        </p:txBody>
      </p:sp>
      <p:pic>
        <p:nvPicPr>
          <p:cNvPr id="4" name="3 Resim" descr="SorunContent.jpg"/>
          <p:cNvPicPr>
            <a:picLocks noChangeAspect="1"/>
          </p:cNvPicPr>
          <p:nvPr/>
        </p:nvPicPr>
        <p:blipFill>
          <a:blip r:embed="rId2"/>
          <a:stretch>
            <a:fillRect/>
          </a:stretch>
        </p:blipFill>
        <p:spPr>
          <a:xfrm>
            <a:off x="5929322" y="4929198"/>
            <a:ext cx="2322888" cy="1714512"/>
          </a:xfrm>
          <a:prstGeom prst="rect">
            <a:avLst/>
          </a:prstGeom>
        </p:spPr>
      </p:pic>
    </p:spTree>
  </p:cSld>
  <p:clrMapOvr>
    <a:masterClrMapping/>
  </p:clrMapOvr>
  <p:transition advClick="0" advTm="8000">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8229600" cy="2000264"/>
          </a:xfrm>
        </p:spPr>
        <p:txBody>
          <a:bodyPr>
            <a:normAutofit fontScale="92500" lnSpcReduction="10000"/>
          </a:bodyPr>
          <a:lstStyle/>
          <a:p>
            <a:pPr lvl="0" hangingPunct="0">
              <a:buNone/>
            </a:pPr>
            <a:r>
              <a:rPr lang="tr-TR" b="1" dirty="0" smtClean="0"/>
              <a:t>	</a:t>
            </a:r>
            <a:r>
              <a:rPr lang="tr-TR" b="1" dirty="0" smtClean="0">
                <a:solidFill>
                  <a:schemeClr val="accent1">
                    <a:lumMod val="75000"/>
                  </a:schemeClr>
                </a:solidFill>
                <a:latin typeface="+mj-lt"/>
              </a:rPr>
              <a:t>Çözümler konusunda üst makamlara yapılan öneriler ve yapılan çalışmalar:</a:t>
            </a:r>
            <a:endParaRPr lang="tr-TR" dirty="0" smtClean="0">
              <a:solidFill>
                <a:schemeClr val="accent1">
                  <a:lumMod val="75000"/>
                </a:schemeClr>
              </a:solidFill>
              <a:latin typeface="+mj-lt"/>
            </a:endParaRPr>
          </a:p>
          <a:p>
            <a:pPr hangingPunct="0">
              <a:buNone/>
            </a:pPr>
            <a:r>
              <a:rPr lang="tr-TR" b="1" dirty="0" smtClean="0">
                <a:solidFill>
                  <a:schemeClr val="accent1">
                    <a:lumMod val="75000"/>
                  </a:schemeClr>
                </a:solidFill>
                <a:latin typeface="+mj-lt"/>
              </a:rPr>
              <a:t> </a:t>
            </a:r>
            <a:r>
              <a:rPr lang="tr-TR" dirty="0" smtClean="0">
                <a:solidFill>
                  <a:schemeClr val="accent1">
                    <a:lumMod val="75000"/>
                  </a:schemeClr>
                </a:solidFill>
                <a:latin typeface="+mj-lt"/>
              </a:rPr>
              <a:t>		Geçen 2011-2012 öğretim yılında ana bina mantolama, drenaj ve dış boya yapılmıştır.</a:t>
            </a:r>
          </a:p>
          <a:p>
            <a:pPr hangingPunct="0">
              <a:buNone/>
            </a:pPr>
            <a:r>
              <a:rPr lang="tr-TR" dirty="0" smtClean="0">
                <a:solidFill>
                  <a:schemeClr val="accent1">
                    <a:lumMod val="75000"/>
                  </a:schemeClr>
                </a:solidFill>
                <a:latin typeface="+mj-lt"/>
              </a:rPr>
              <a:t>		</a:t>
            </a:r>
          </a:p>
          <a:p>
            <a:endParaRPr lang="tr-TR" dirty="0"/>
          </a:p>
        </p:txBody>
      </p:sp>
      <p:pic>
        <p:nvPicPr>
          <p:cNvPr id="4" name="3 Resim" descr="Soru-Cevap.jpg"/>
          <p:cNvPicPr>
            <a:picLocks noChangeAspect="1"/>
          </p:cNvPicPr>
          <p:nvPr/>
        </p:nvPicPr>
        <p:blipFill>
          <a:blip r:embed="rId2"/>
          <a:stretch>
            <a:fillRect/>
          </a:stretch>
        </p:blipFill>
        <p:spPr>
          <a:xfrm>
            <a:off x="5072066" y="3214686"/>
            <a:ext cx="2788022" cy="3214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8000">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714356"/>
            <a:ext cx="7400948" cy="918418"/>
          </a:xfrm>
        </p:spPr>
        <p:txBody>
          <a:bodyPr>
            <a:normAutofit/>
          </a:bodyPr>
          <a:lstStyle/>
          <a:p>
            <a:r>
              <a:rPr lang="tr-TR" sz="2500" dirty="0" smtClean="0"/>
              <a:t>Uşak Belediyesi Tarafından Okulumuz Bahçesi 2012 yılı Ekim ayında asfaltlanmıştır.</a:t>
            </a:r>
            <a:endParaRPr lang="tr-TR" sz="2500" dirty="0"/>
          </a:p>
        </p:txBody>
      </p:sp>
      <p:pic>
        <p:nvPicPr>
          <p:cNvPr id="4" name="5 Resim Yer Tutucusu" descr="kiz_pansiyonu.jpg"/>
          <p:cNvPicPr>
            <a:picLocks noChangeAspect="1"/>
          </p:cNvPicPr>
          <p:nvPr/>
        </p:nvPicPr>
        <p:blipFill>
          <a:blip r:embed="rId2"/>
          <a:stretch>
            <a:fillRect/>
          </a:stretch>
        </p:blipFill>
        <p:spPr>
          <a:xfrm>
            <a:off x="1643042" y="2357430"/>
            <a:ext cx="5715040" cy="42862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1 Başlık"/>
          <p:cNvSpPr txBox="1">
            <a:spLocks/>
          </p:cNvSpPr>
          <p:nvPr/>
        </p:nvSpPr>
        <p:spPr>
          <a:xfrm>
            <a:off x="3000364" y="1724764"/>
            <a:ext cx="2857520" cy="418352"/>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smtClean="0">
                <a:ln>
                  <a:noFill/>
                </a:ln>
                <a:solidFill>
                  <a:schemeClr val="tx2"/>
                </a:solidFill>
                <a:effectLst/>
                <a:uLnTx/>
                <a:uFillTx/>
                <a:latin typeface="+mj-lt"/>
                <a:ea typeface="+mj-ea"/>
                <a:cs typeface="+mj-cs"/>
              </a:rPr>
              <a:t>Bahçemizin Eski Hali</a:t>
            </a:r>
            <a:endParaRPr kumimoji="0" lang="tr-TR" sz="25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ogrt\Desktop\Fotoğraf0220.jpg"/>
          <p:cNvPicPr>
            <a:picLocks noChangeAspect="1" noChangeArrowheads="1"/>
          </p:cNvPicPr>
          <p:nvPr/>
        </p:nvPicPr>
        <p:blipFill>
          <a:blip r:embed="rId2"/>
          <a:srcRect/>
          <a:stretch>
            <a:fillRect/>
          </a:stretch>
        </p:blipFill>
        <p:spPr bwMode="auto">
          <a:xfrm>
            <a:off x="1385182" y="1500174"/>
            <a:ext cx="6330090" cy="47475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1 Başlık"/>
          <p:cNvSpPr txBox="1">
            <a:spLocks/>
          </p:cNvSpPr>
          <p:nvPr/>
        </p:nvSpPr>
        <p:spPr>
          <a:xfrm>
            <a:off x="3000364" y="785794"/>
            <a:ext cx="2857520" cy="418352"/>
          </a:xfrm>
          <a:prstGeom prst="rect">
            <a:avLst/>
          </a:prstGeom>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500" b="0" i="0" u="none" strike="noStrike" kern="1200" cap="none" spc="0" normalizeH="0" baseline="0" noProof="0" dirty="0" smtClean="0">
                <a:ln>
                  <a:noFill/>
                </a:ln>
                <a:solidFill>
                  <a:schemeClr val="tx2"/>
                </a:solidFill>
                <a:effectLst/>
                <a:uLnTx/>
                <a:uFillTx/>
                <a:latin typeface="+mj-lt"/>
                <a:ea typeface="+mj-ea"/>
                <a:cs typeface="+mj-cs"/>
              </a:rPr>
              <a:t>Bahçemizin Yeni</a:t>
            </a:r>
            <a:r>
              <a:rPr kumimoji="0" lang="tr-TR" sz="2500" b="0" i="0" u="none" strike="noStrike" kern="1200" cap="none" spc="0" normalizeH="0" noProof="0" dirty="0" smtClean="0">
                <a:ln>
                  <a:noFill/>
                </a:ln>
                <a:solidFill>
                  <a:schemeClr val="tx2"/>
                </a:solidFill>
                <a:effectLst/>
                <a:uLnTx/>
                <a:uFillTx/>
                <a:latin typeface="+mj-lt"/>
                <a:ea typeface="+mj-ea"/>
                <a:cs typeface="+mj-cs"/>
              </a:rPr>
              <a:t> Hali</a:t>
            </a:r>
            <a:endParaRPr kumimoji="0" lang="tr-TR" sz="25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advClick="0" advTm="8000">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1026" name="Picture 2" descr="J:\twinmos_yedek\usaklisesicom_web_topla\Okuldan_Görüntüler\DSC_0627.JPG"/>
          <p:cNvPicPr>
            <a:picLocks noChangeAspect="1" noChangeArrowheads="1"/>
          </p:cNvPicPr>
          <p:nvPr/>
        </p:nvPicPr>
        <p:blipFill>
          <a:blip r:embed="rId2" cstate="print"/>
          <a:srcRect/>
          <a:stretch>
            <a:fillRect/>
          </a:stretch>
        </p:blipFill>
        <p:spPr bwMode="auto">
          <a:xfrm>
            <a:off x="1214414" y="1785926"/>
            <a:ext cx="7000924" cy="46870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Başlık"/>
          <p:cNvSpPr>
            <a:spLocks noGrp="1"/>
          </p:cNvSpPr>
          <p:nvPr>
            <p:ph type="title"/>
          </p:nvPr>
        </p:nvSpPr>
        <p:spPr>
          <a:xfrm>
            <a:off x="2928926" y="714356"/>
            <a:ext cx="3500462" cy="714380"/>
          </a:xfrm>
        </p:spPr>
        <p:txBody>
          <a:bodyPr>
            <a:normAutofit/>
          </a:bodyPr>
          <a:lstStyle/>
          <a:p>
            <a:pPr algn="ctr"/>
            <a:r>
              <a:rPr lang="tr-TR" sz="3500" dirty="0" smtClean="0"/>
              <a:t>TEŞEKKÜRLER…</a:t>
            </a:r>
            <a:endParaRPr lang="tr-TR" sz="3500" dirty="0"/>
          </a:p>
        </p:txBody>
      </p:sp>
      <p:pic>
        <p:nvPicPr>
          <p:cNvPr id="3" name="2 Resim" descr="amblem_son.gif"/>
          <p:cNvPicPr>
            <a:picLocks noChangeAspect="1"/>
          </p:cNvPicPr>
          <p:nvPr/>
        </p:nvPicPr>
        <p:blipFill>
          <a:blip r:embed="rId3"/>
          <a:stretch>
            <a:fillRect/>
          </a:stretch>
        </p:blipFill>
        <p:spPr>
          <a:xfrm>
            <a:off x="1142976" y="1000108"/>
            <a:ext cx="1571636" cy="1461621"/>
          </a:xfrm>
          <a:prstGeom prst="rect">
            <a:avLst/>
          </a:prstGeom>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Yer Tutucusu"/>
          <p:cNvSpPr>
            <a:spLocks noGrp="1"/>
          </p:cNvSpPr>
          <p:nvPr>
            <p:ph type="body" idx="2"/>
          </p:nvPr>
        </p:nvSpPr>
        <p:spPr>
          <a:xfrm>
            <a:off x="357158" y="1142984"/>
            <a:ext cx="2743200" cy="4572000"/>
          </a:xfrm>
        </p:spPr>
        <p:txBody>
          <a:bodyPr>
            <a:noAutofit/>
          </a:bodyPr>
          <a:lstStyle/>
          <a:p>
            <a:r>
              <a:rPr lang="tr-TR" sz="2400" dirty="0" smtClean="0">
                <a:solidFill>
                  <a:schemeClr val="accent1">
                    <a:lumMod val="75000"/>
                  </a:schemeClr>
                </a:solidFill>
                <a:latin typeface="+mj-lt"/>
              </a:rPr>
              <a:t>Temeli 1940’lı yılların sonlarında Uşak Lisesi binası olarak atılan ve 1950 yılında bitirilerek Uşak Ortaokulu’nun taşındığı bina bugün Besim Atalay İlköğretim Okulu’na ait olup geçici olarak okulumuzun kullanımında bulunmaktadır.</a:t>
            </a:r>
            <a:endParaRPr lang="tr-TR" sz="2400" dirty="0">
              <a:latin typeface="+mj-lt"/>
            </a:endParaRPr>
          </a:p>
        </p:txBody>
      </p:sp>
      <p:sp>
        <p:nvSpPr>
          <p:cNvPr id="3" name="2 İçerik Yer Tutucusu"/>
          <p:cNvSpPr>
            <a:spLocks noGrp="1"/>
          </p:cNvSpPr>
          <p:nvPr>
            <p:ph sz="half" idx="1"/>
          </p:nvPr>
        </p:nvSpPr>
        <p:spPr>
          <a:xfrm>
            <a:off x="3575050" y="1676400"/>
            <a:ext cx="5111750" cy="3467112"/>
          </a:xfrm>
        </p:spPr>
        <p:txBody>
          <a:bodyPr/>
          <a:lstStyle/>
          <a:p>
            <a:pPr>
              <a:buNone/>
            </a:pPr>
            <a:r>
              <a:rPr lang="tr-TR" sz="2800" dirty="0" smtClean="0"/>
              <a:t>	</a:t>
            </a:r>
            <a:endParaRPr lang="tr-TR" sz="2800" dirty="0" smtClean="0">
              <a:solidFill>
                <a:schemeClr val="accent1">
                  <a:lumMod val="75000"/>
                </a:schemeClr>
              </a:solidFill>
              <a:latin typeface="+mj-lt"/>
            </a:endParaRPr>
          </a:p>
          <a:p>
            <a:endParaRPr lang="tr-TR" dirty="0"/>
          </a:p>
        </p:txBody>
      </p:sp>
      <p:pic>
        <p:nvPicPr>
          <p:cNvPr id="6" name="Picture 4" descr="okulda1"/>
          <p:cNvPicPr>
            <a:picLocks noChangeAspect="1" noChangeArrowheads="1"/>
          </p:cNvPicPr>
          <p:nvPr/>
        </p:nvPicPr>
        <p:blipFill>
          <a:blip r:embed="rId2"/>
          <a:srcRect/>
          <a:stretch>
            <a:fillRect/>
          </a:stretch>
        </p:blipFill>
        <p:spPr bwMode="auto">
          <a:xfrm>
            <a:off x="3643306" y="1500174"/>
            <a:ext cx="4762533" cy="35719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body" sz="half" idx="2"/>
          </p:nvPr>
        </p:nvSpPr>
        <p:spPr>
          <a:xfrm>
            <a:off x="357158" y="1142984"/>
            <a:ext cx="2500330" cy="4071966"/>
          </a:xfrm>
        </p:spPr>
        <p:txBody>
          <a:bodyPr>
            <a:normAutofit fontScale="62500" lnSpcReduction="20000"/>
          </a:bodyPr>
          <a:lstStyle/>
          <a:p>
            <a:pPr>
              <a:buNone/>
            </a:pPr>
            <a:r>
              <a:rPr lang="tr-TR" sz="3500" dirty="0" smtClean="0">
                <a:solidFill>
                  <a:schemeClr val="accent1">
                    <a:lumMod val="75000"/>
                  </a:schemeClr>
                </a:solidFill>
                <a:latin typeface="+mj-lt"/>
              </a:rPr>
              <a:t>   Uşak Lisesi bünyesindeki ortaokul bölümü 1968 yılında Liseden ayrılarak Besim Atalay Ortaokulu olmuş ve mevcut binada öğretimini sürdürmüştür. Uşak Lisesi ise aynı bahçede yapılan yeni binaya taşınmıştır.</a:t>
            </a:r>
          </a:p>
          <a:p>
            <a:endParaRPr lang="tr-TR" dirty="0"/>
          </a:p>
        </p:txBody>
      </p:sp>
      <p:pic>
        <p:nvPicPr>
          <p:cNvPr id="6" name="5 Resim Yer Tutucusu" descr="Resim3.jpg"/>
          <p:cNvPicPr>
            <a:picLocks noGrp="1" noChangeAspect="1"/>
          </p:cNvPicPr>
          <p:nvPr>
            <p:ph type="pic" idx="1"/>
          </p:nvPr>
        </p:nvPicPr>
        <p:blipFill>
          <a:blip r:embed="rId2"/>
          <a:srcRect l="5874" r="5874"/>
          <a:stretch>
            <a:fillRect/>
          </a:stretch>
        </p:blipFill>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1071546"/>
            <a:ext cx="8229600" cy="1857388"/>
          </a:xfrm>
        </p:spPr>
        <p:txBody>
          <a:bodyPr>
            <a:noAutofit/>
          </a:bodyPr>
          <a:lstStyle/>
          <a:p>
            <a:r>
              <a:rPr lang="tr-TR" sz="2800" dirty="0" smtClean="0"/>
              <a:t>Okulumuz bünyesine 1995-1996 eğitim öğretim yılından itibaren Yabancı Dil Ağırlıklı Lise (Y.D.A.) açılmıştır. Genel Lise ile birlikte eğitim yürütülen Yabancı Dil Ağırlıklı Lise 2007-2008 eğitim öğretim yılı sona ermiştir. </a:t>
            </a:r>
            <a:endParaRPr lang="tr-TR" sz="2800" dirty="0"/>
          </a:p>
        </p:txBody>
      </p:sp>
      <p:pic>
        <p:nvPicPr>
          <p:cNvPr id="9217" name="Picture 1" descr="J:\twinmos_yedek\usaklisesi.com\usaklisesi.com_13Aralik2011\images\stories\galeri\okul\2.jpg"/>
          <p:cNvPicPr>
            <a:picLocks noChangeAspect="1" noChangeArrowheads="1"/>
          </p:cNvPicPr>
          <p:nvPr/>
        </p:nvPicPr>
        <p:blipFill>
          <a:blip r:embed="rId2"/>
          <a:srcRect/>
          <a:stretch>
            <a:fillRect/>
          </a:stretch>
        </p:blipFill>
        <p:spPr bwMode="auto">
          <a:xfrm>
            <a:off x="2214546" y="3071810"/>
            <a:ext cx="4572000" cy="3429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8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fade">
                                      <p:cBhvr>
                                        <p:cTn id="7" dur="20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pPr>
              <a:buNone/>
            </a:pPr>
            <a:r>
              <a:rPr lang="tr-TR" dirty="0" smtClean="0"/>
              <a:t>	</a:t>
            </a:r>
            <a:r>
              <a:rPr lang="tr-TR" dirty="0" smtClean="0">
                <a:solidFill>
                  <a:schemeClr val="accent1">
                    <a:lumMod val="75000"/>
                  </a:schemeClr>
                </a:solidFill>
                <a:latin typeface="+mj-lt"/>
              </a:rPr>
              <a:t>Aynı zamanda 2005-2006 eğitim öğretim yılı başında okulumuzda isim ve program değişikliğine gidilerek Anadolu Lisesine dönüştürülmüş ve okulumuzun ismi Uşak Anadolu Lisesi olmuştur. Daha sonra tekrar 2008-2009 eğitim öğretim yılı içerisinde okulun ismi Uşak Lisesi olmuştur. Anadolu Lisesi olarak ilk mezunlarını 2008-2009 eğitim öğretim yılında vermiştir. Halen Anadolu Lisesi statüsünde eğitim öğretimine devam etmektedir.</a:t>
            </a:r>
          </a:p>
          <a:p>
            <a:endParaRPr lang="tr-TR" dirty="0"/>
          </a:p>
        </p:txBody>
      </p:sp>
    </p:spTree>
  </p:cSld>
  <p:clrMapOvr>
    <a:masterClrMapping/>
  </p:clrMapOvr>
  <p:transition advClick="0" advTm="8000">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722</TotalTime>
  <Words>694</Words>
  <Application>Microsoft Office PowerPoint</Application>
  <PresentationFormat>Ekran Gösterisi (4:3)</PresentationFormat>
  <Paragraphs>273</Paragraphs>
  <Slides>59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59</vt:i4>
      </vt:variant>
    </vt:vector>
  </HeadingPairs>
  <TitlesOfParts>
    <vt:vector size="65" baseType="lpstr">
      <vt:lpstr>Calibri</vt:lpstr>
      <vt:lpstr>Constantia</vt:lpstr>
      <vt:lpstr>Tahoma</vt:lpstr>
      <vt:lpstr>Times New Roman</vt:lpstr>
      <vt:lpstr>Wingdings 2</vt:lpstr>
      <vt:lpstr>Akış</vt:lpstr>
      <vt:lpstr>PowerPoint Sunusu</vt:lpstr>
      <vt:lpstr>OKULUMUZUN TARİHÇESİ</vt:lpstr>
      <vt:lpstr>Uşak’ta ilk lise 1939 yılında açılan Özel Ülkü Lisesi’dir.</vt:lpstr>
      <vt:lpstr>1942 yılında kapanan bu özel okulun yerine aynı yıl Türk Maarif Cemiyeti Lisesi açılmıştır.</vt:lpstr>
      <vt:lpstr>PowerPoint Sunusu</vt:lpstr>
      <vt:lpstr>PowerPoint Sunusu</vt:lpstr>
      <vt:lpstr>PowerPoint Sunusu</vt:lpstr>
      <vt:lpstr>Okulumuz bünyesine 1995-1996 eğitim öğretim yılından itibaren Yabancı Dil Ağırlıklı Lise (Y.D.A.) açılmıştır. Genel Lise ile birlikte eğitim yürütülen Yabancı Dil Ağırlıklı Lise 2007-2008 eğitim öğretim yılı sona ermiştir. </vt:lpstr>
      <vt:lpstr>PowerPoint Sunusu</vt:lpstr>
      <vt:lpstr>PowerPoint Sunusu</vt:lpstr>
      <vt:lpstr>MEZUN DURUMU</vt:lpstr>
      <vt:lpstr>MİSYONUMUZ</vt:lpstr>
      <vt:lpstr>PowerPoint Sunusu</vt:lpstr>
      <vt:lpstr>ERKEK PANSİYONU</vt:lpstr>
      <vt:lpstr>PowerPoint Sunusu</vt:lpstr>
      <vt:lpstr>Pansiyon için Giriş Şartları:</vt:lpstr>
      <vt:lpstr>PowerPoint Sunusu</vt:lpstr>
      <vt:lpstr>Okula Özel Bir Ad Verilmişse Veriliş Amacı:</vt:lpstr>
      <vt:lpstr>EĞİTİM-ÖĞRETİMLE İLGİLİ GENEL BİLGİLER</vt:lpstr>
      <vt:lpstr>Sınıflara göre öğrenci sayıları:</vt:lpstr>
      <vt:lpstr>Okutulan Şeçmeli Dersler:</vt:lpstr>
      <vt:lpstr>ÜNİVERSİTEYE ÖĞRENCİ YERLEŞTİRME DURUMU(LİSANS)</vt:lpstr>
      <vt:lpstr>ÜNİVERSİTEYE ÖĞRENCİ YERLEŞTİRME DURUMU(LİSANS)</vt:lpstr>
      <vt:lpstr>SPORDAKİ BAŞARILARIMIZ</vt:lpstr>
      <vt:lpstr>PowerPoint Sunusu</vt:lpstr>
      <vt:lpstr>OKULUMUZ WEB SAYFASI</vt:lpstr>
      <vt:lpstr>OKULUN BİNA DURUMU</vt:lpstr>
      <vt:lpstr>PowerPoint Sunusu</vt:lpstr>
      <vt:lpstr>PowerPoint Sunusu</vt:lpstr>
      <vt:lpstr>PowerPoint Sunusu</vt:lpstr>
      <vt:lpstr>Bütün Derslikler ve Laboratuarlarda Etkileşimli tahta ile eğitim verilmektedir.</vt:lpstr>
      <vt:lpstr>PowerPoint Sunusu</vt:lpstr>
      <vt:lpstr>PowerPoint Sunusu</vt:lpstr>
      <vt:lpstr>PowerPoint Sunusu</vt:lpstr>
      <vt:lpstr>PowerPoint Sunusu</vt:lpstr>
      <vt:lpstr>PowerPoint Sunusu</vt:lpstr>
      <vt:lpstr>Yönetici-öğretmen VE personel durumu</vt:lpstr>
      <vt:lpstr>Eğitim Kadromuz</vt:lpstr>
      <vt:lpstr>PowerPoint Sunusu</vt:lpstr>
      <vt:lpstr>PowerPoint Sunusu</vt:lpstr>
      <vt:lpstr>PowerPoint Sunusu</vt:lpstr>
      <vt:lpstr>PowerPoint Sunusu</vt:lpstr>
      <vt:lpstr>PowerPoint Sunusu</vt:lpstr>
      <vt:lpstr>* Okulumuz öğretmen ve öğrencileri hep birlikte ülkemizin güzide yerlerinden olan Batı Karadeniz’i ziyaret ettik.</vt:lpstr>
      <vt:lpstr>PowerPoint Sunusu</vt:lpstr>
      <vt:lpstr>PowerPoint Sunusu</vt:lpstr>
      <vt:lpstr>PowerPoint Sunusu</vt:lpstr>
      <vt:lpstr>OKULUMUZUN SORUNLARI</vt:lpstr>
      <vt:lpstr>PowerPoint Sunusu</vt:lpstr>
      <vt:lpstr>PowerPoint Sunusu</vt:lpstr>
      <vt:lpstr>PowerPoint Sunusu</vt:lpstr>
      <vt:lpstr>PowerPoint Sunusu</vt:lpstr>
      <vt:lpstr>PowerPoint Sunusu</vt:lpstr>
      <vt:lpstr>PowerPoint Sunusu</vt:lpstr>
      <vt:lpstr>PowerPoint Sunusu</vt:lpstr>
      <vt:lpstr>PowerPoint Sunusu</vt:lpstr>
      <vt:lpstr>Uşak Belediyesi Tarafından Okulumuz Bahçesi 2012 yılı Ekim ayında asfaltlanmıştır.</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OKULUN TARİHÇESİ:</dc:title>
  <dc:creator>ogrt-lab</dc:creator>
  <cp:lastModifiedBy>labogrt</cp:lastModifiedBy>
  <cp:revision>97</cp:revision>
  <dcterms:created xsi:type="dcterms:W3CDTF">2011-12-27T07:39:23Z</dcterms:created>
  <dcterms:modified xsi:type="dcterms:W3CDTF">2015-04-07T07:54:43Z</dcterms:modified>
</cp:coreProperties>
</file>